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20" r:id="rId5"/>
  </p:sldMasterIdLst>
  <p:notesMasterIdLst>
    <p:notesMasterId r:id="rId12"/>
  </p:notesMasterIdLst>
  <p:sldIdLst>
    <p:sldId id="2147378892" r:id="rId6"/>
    <p:sldId id="845" r:id="rId7"/>
    <p:sldId id="2147378878" r:id="rId8"/>
    <p:sldId id="2147378879" r:id="rId9"/>
    <p:sldId id="2147378880" r:id="rId10"/>
    <p:sldId id="2147378881" r:id="rId11"/>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E86954-EC03-4532-A84D-388D267B23B3}" v="285" dt="2023-12-20T07:31:48.04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156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621" cy="494813"/>
          </a:xfrm>
          <a:prstGeom prst="rect">
            <a:avLst/>
          </a:prstGeom>
        </p:spPr>
        <p:txBody>
          <a:bodyPr vert="horz" lIns="90609" tIns="45301" rIns="90609"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7" y="5"/>
            <a:ext cx="2918621" cy="494813"/>
          </a:xfrm>
          <a:prstGeom prst="rect">
            <a:avLst/>
          </a:prstGeom>
        </p:spPr>
        <p:txBody>
          <a:bodyPr vert="horz" lIns="90609" tIns="45301" rIns="90609" bIns="45301" rtlCol="0"/>
          <a:lstStyle>
            <a:lvl1pPr algn="r">
              <a:defRPr sz="1200"/>
            </a:lvl1pPr>
          </a:lstStyle>
          <a:p>
            <a:fld id="{7EE5BBA3-23BA-421E-A6B2-40CBB36E4ACA}" type="datetimeFigureOut">
              <a:rPr kumimoji="1" lang="ja-JP" altLang="en-US" smtClean="0"/>
              <a:t>2025/2/6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09" tIns="45301" rIns="90609" bIns="45301"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9" tIns="45301" rIns="90609"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4813"/>
          </a:xfrm>
          <a:prstGeom prst="rect">
            <a:avLst/>
          </a:prstGeom>
        </p:spPr>
        <p:txBody>
          <a:bodyPr vert="horz" lIns="90609" tIns="45301" rIns="90609"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7" y="9371505"/>
            <a:ext cx="2918621" cy="494813"/>
          </a:xfrm>
          <a:prstGeom prst="rect">
            <a:avLst/>
          </a:prstGeom>
        </p:spPr>
        <p:txBody>
          <a:bodyPr vert="horz" lIns="90609" tIns="45301" rIns="90609" bIns="45301"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078DEA9-2112-4563-A7F5-931734AC6426}"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7245D3-122F-4954-8250-F1B018B09E80}"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8AF18F4-61C2-48AC-9382-7659CC0D382E}"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2025/2/6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2025/2/6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2025/2/6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CA0473B-CB24-45BD-859B-BC66505A86EB}"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7C5D7A-0113-4798-BD02-4976B09DD63C}"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3F2C3EB-F463-49D5-A78F-0049D0B7421E}" type="datetime1">
              <a:rPr kumimoji="1" lang="ja-JP" altLang="en-US" smtClean="0"/>
              <a:t>2025/2/6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29D4CA-0452-4538-B8F9-D36D77891E90}" type="datetime1">
              <a:rPr kumimoji="1" lang="ja-JP" altLang="en-US" smtClean="0"/>
              <a:t>2025/2/6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85AF43-9E49-481F-87A3-5CCDED8CC990}" type="datetime1">
              <a:rPr kumimoji="1" lang="ja-JP" altLang="en-US" smtClean="0"/>
              <a:t>2025/2/6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15FB-B7D1-4A62-889A-76E20E68CF89}" type="datetime1">
              <a:rPr kumimoji="1" lang="ja-JP" altLang="en-US" smtClean="0"/>
              <a:t>2025/2/6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FE21B-93E7-4691-ABA4-F5ED958FEAA6}" type="datetime1">
              <a:rPr kumimoji="1" lang="ja-JP" altLang="en-US" smtClean="0"/>
              <a:t>2025/2/6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5BA7CD-FD9C-41B0-AADE-C05DA468DB68}" type="datetime1">
              <a:rPr kumimoji="1" lang="ja-JP" altLang="en-US" smtClean="0"/>
              <a:t>2025/2/6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4086D-A45F-45F3-86C4-60334BD04A9F}" type="datetime1">
              <a:rPr kumimoji="1" lang="ja-JP" altLang="en-US" smtClean="0"/>
              <a:t>2025/2/6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2025/2/6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2550096742"/>
              </p:ext>
            </p:extLst>
          </p:nvPr>
        </p:nvGraphicFramePr>
        <p:xfrm>
          <a:off x="5033989" y="3996666"/>
          <a:ext cx="4794000" cy="1715453"/>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1054315077"/>
              </p:ext>
            </p:extLst>
          </p:nvPr>
        </p:nvGraphicFramePr>
        <p:xfrm>
          <a:off x="5033989" y="2450731"/>
          <a:ext cx="4794000" cy="1515178"/>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61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73718386"/>
              </p:ext>
            </p:extLst>
          </p:nvPr>
        </p:nvGraphicFramePr>
        <p:xfrm>
          <a:off x="5033989" y="1657974"/>
          <a:ext cx="4794000" cy="7620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2441586231"/>
              </p:ext>
            </p:extLst>
          </p:nvPr>
        </p:nvGraphicFramePr>
        <p:xfrm>
          <a:off x="78011" y="4925917"/>
          <a:ext cx="4794000" cy="1251586"/>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790352044"/>
              </p:ext>
            </p:extLst>
          </p:nvPr>
        </p:nvGraphicFramePr>
        <p:xfrm>
          <a:off x="78011" y="2579357"/>
          <a:ext cx="4794000" cy="2311719"/>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1184675225"/>
              </p:ext>
            </p:extLst>
          </p:nvPr>
        </p:nvGraphicFramePr>
        <p:xfrm>
          <a:off x="78011" y="974796"/>
          <a:ext cx="4794000" cy="15697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8902" y="264385"/>
            <a:ext cx="5144357" cy="646331"/>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endParaRPr kumimoji="1" lang="en-US" altLang="ja-JP" b="1" dirty="0">
              <a:latin typeface="Meiryo UI"/>
              <a:ea typeface="Meiryo UI"/>
            </a:endParaRPr>
          </a:p>
          <a:p>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29034492"/>
              </p:ext>
            </p:extLst>
          </p:nvPr>
        </p:nvGraphicFramePr>
        <p:xfrm>
          <a:off x="5033989" y="968715"/>
          <a:ext cx="4794000" cy="6553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1659" y="922705"/>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7A9E1CB-77F8-6B19-34A3-5810C7DEF60D}"/>
              </a:ext>
            </a:extLst>
          </p:cNvPr>
          <p:cNvSpPr txBox="1"/>
          <p:nvPr/>
        </p:nvSpPr>
        <p:spPr>
          <a:xfrm>
            <a:off x="9053816" y="471672"/>
            <a:ext cx="92384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Ver2.1</a:t>
            </a:r>
            <a:endParaRPr kumimoji="1" lang="ja-JP" altLang="en-US"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34C4DFA5-D155-792A-2115-2BF37F11D7D1}"/>
              </a:ext>
            </a:extLst>
          </p:cNvPr>
          <p:cNvSpPr txBox="1"/>
          <p:nvPr/>
        </p:nvSpPr>
        <p:spPr>
          <a:xfrm>
            <a:off x="5222368" y="46928"/>
            <a:ext cx="3877985"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組織名・代表者氏名：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15" name="テキスト ボックス 14">
            <a:extLst>
              <a:ext uri="{FF2B5EF4-FFF2-40B4-BE49-F238E27FC236}">
                <a16:creationId xmlns:a16="http://schemas.microsoft.com/office/drawing/2014/main" id="{669051E2-FFA6-AE06-24D2-3E8ECF25DA5A}"/>
              </a:ext>
            </a:extLst>
          </p:cNvPr>
          <p:cNvSpPr txBox="1"/>
          <p:nvPr/>
        </p:nvSpPr>
        <p:spPr>
          <a:xfrm>
            <a:off x="4837668" y="569196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B09F9575-3F39-1C53-A8AA-3574036A6213}"/>
              </a:ext>
            </a:extLst>
          </p:cNvPr>
          <p:cNvSpPr txBox="1"/>
          <p:nvPr/>
        </p:nvSpPr>
        <p:spPr>
          <a:xfrm>
            <a:off x="7315657" y="6604521"/>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7" name="正方形/長方形 16">
            <a:extLst>
              <a:ext uri="{FF2B5EF4-FFF2-40B4-BE49-F238E27FC236}">
                <a16:creationId xmlns:a16="http://schemas.microsoft.com/office/drawing/2014/main" id="{28016EBC-4AC8-3860-B54B-4E354F7F72ED}"/>
              </a:ext>
            </a:extLst>
          </p:cNvPr>
          <p:cNvSpPr/>
          <p:nvPr/>
        </p:nvSpPr>
        <p:spPr>
          <a:xfrm>
            <a:off x="4918657" y="5739827"/>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D7E5C45E-D97A-0AFC-A118-008EAA0EA87E}"/>
              </a:ext>
            </a:extLst>
          </p:cNvPr>
          <p:cNvSpPr txBox="1"/>
          <p:nvPr/>
        </p:nvSpPr>
        <p:spPr>
          <a:xfrm>
            <a:off x="0" y="46928"/>
            <a:ext cx="1877437" cy="276999"/>
          </a:xfrm>
          <a:prstGeom prst="rect">
            <a:avLst/>
          </a:prstGeom>
          <a:noFill/>
        </p:spPr>
        <p:txBody>
          <a:bodyPr wrap="none" rtlCol="0">
            <a:spAutoFit/>
          </a:bodyPr>
          <a:lstStyle/>
          <a:p>
            <a:r>
              <a:rPr kumimoji="1" lang="ja-JP" altLang="en-US" sz="1200">
                <a:latin typeface="+mn-ea"/>
              </a:rPr>
              <a:t>別添２（第５の４関係）</a:t>
            </a:r>
            <a:endParaRPr kumimoji="1" lang="ja-JP" altLang="en-US" dirty="0">
              <a:latin typeface="+mn-ea"/>
            </a:endParaRP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3425135271"/>
              </p:ext>
            </p:extLst>
          </p:nvPr>
        </p:nvGraphicFramePr>
        <p:xfrm>
          <a:off x="51639" y="5182851"/>
          <a:ext cx="4862107" cy="1097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362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4662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57608">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933346"/>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3170672732"/>
              </p:ext>
            </p:extLst>
          </p:nvPr>
        </p:nvGraphicFramePr>
        <p:xfrm>
          <a:off x="5001167" y="2644617"/>
          <a:ext cx="4862107" cy="310896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34505">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98721">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596292">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dirty="0">
                          <a:solidFill>
                            <a:schemeClr val="tx1"/>
                          </a:solidFill>
                          <a:latin typeface="ＭＳ 明朝" panose="02020609040205080304" pitchFamily="17" charset="-128"/>
                          <a:ea typeface="ＭＳ 明朝" panose="02020609040205080304" pitchFamily="17" charset="-128"/>
                        </a:rPr>
                        <a:t>※</a:t>
                      </a:r>
                      <a:r>
                        <a:rPr kumimoji="1" lang="ja-JP" altLang="en-US" sz="1100" b="1" dirty="0">
                          <a:solidFill>
                            <a:schemeClr val="tx1"/>
                          </a:solidFill>
                          <a:latin typeface="ＭＳ 明朝" panose="02020609040205080304" pitchFamily="17" charset="-128"/>
                          <a:ea typeface="ＭＳ 明朝" panose="02020609040205080304" pitchFamily="17" charset="-128"/>
                        </a:rPr>
                        <a:t>和牛生産を行っている場合（該当しない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家畜改良増殖法及び家畜遺伝資源に係る不正競争防止に関する法律の遵守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50602"/>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568221441"/>
              </p:ext>
            </p:extLst>
          </p:nvPr>
        </p:nvGraphicFramePr>
        <p:xfrm>
          <a:off x="5001167" y="1821704"/>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96066">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330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4203011893"/>
              </p:ext>
            </p:extLst>
          </p:nvPr>
        </p:nvGraphicFramePr>
        <p:xfrm>
          <a:off x="5002347" y="991747"/>
          <a:ext cx="4862107" cy="777404"/>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394772">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2020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1759725045"/>
              </p:ext>
            </p:extLst>
          </p:nvPr>
        </p:nvGraphicFramePr>
        <p:xfrm>
          <a:off x="51639" y="4157063"/>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99909">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4765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1360418101"/>
              </p:ext>
            </p:extLst>
          </p:nvPr>
        </p:nvGraphicFramePr>
        <p:xfrm>
          <a:off x="51639" y="2264457"/>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31906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6876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084858340"/>
              </p:ext>
            </p:extLst>
          </p:nvPr>
        </p:nvGraphicFramePr>
        <p:xfrm>
          <a:off x="51639" y="991404"/>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62997">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100218"/>
            <a:ext cx="5144357" cy="646331"/>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endParaRPr kumimoji="1" lang="en-US" altLang="ja-JP" b="1" dirty="0">
              <a:latin typeface="Meiryo UI"/>
              <a:ea typeface="Meiryo UI"/>
            </a:endParaRPr>
          </a:p>
          <a:p>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1639" y="6255131"/>
            <a:ext cx="4902124" cy="374461"/>
          </a:xfrm>
          <a:prstGeom prst="rect">
            <a:avLst/>
          </a:prstGeom>
          <a:noFill/>
        </p:spPr>
        <p:txBody>
          <a:bodyPr wrap="square" rtlCol="0">
            <a:spAutoFit/>
          </a:bodyPr>
          <a:lstStyle/>
          <a:p>
            <a:pPr marL="180000" indent="-176213">
              <a:lnSpc>
                <a:spcPts val="1100"/>
              </a:lnSpc>
            </a:pPr>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8" name="テキスト ボックス 7">
            <a:extLst>
              <a:ext uri="{FF2B5EF4-FFF2-40B4-BE49-F238E27FC236}">
                <a16:creationId xmlns:a16="http://schemas.microsoft.com/office/drawing/2014/main" id="{99FBFA0A-87A8-EF7B-6625-126F6E551165}"/>
              </a:ext>
            </a:extLst>
          </p:cNvPr>
          <p:cNvSpPr txBox="1"/>
          <p:nvPr/>
        </p:nvSpPr>
        <p:spPr>
          <a:xfrm>
            <a:off x="9050318" y="326185"/>
            <a:ext cx="92384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Ver2.1</a:t>
            </a:r>
            <a:endParaRPr kumimoji="1" lang="ja-JP" altLang="en-US"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895D7E3C-DE3B-6F7A-2E3C-F01640A054DF}"/>
              </a:ext>
            </a:extLst>
          </p:cNvPr>
          <p:cNvSpPr txBox="1"/>
          <p:nvPr/>
        </p:nvSpPr>
        <p:spPr>
          <a:xfrm>
            <a:off x="5222368" y="46928"/>
            <a:ext cx="3877985"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組織名・代表者氏名：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6" name="テキスト ボックス 5">
            <a:extLst>
              <a:ext uri="{FF2B5EF4-FFF2-40B4-BE49-F238E27FC236}">
                <a16:creationId xmlns:a16="http://schemas.microsoft.com/office/drawing/2014/main" id="{1D4FBF77-C267-4C29-B4C6-8631C7A5D318}"/>
              </a:ext>
            </a:extLst>
          </p:cNvPr>
          <p:cNvSpPr txBox="1"/>
          <p:nvPr/>
        </p:nvSpPr>
        <p:spPr>
          <a:xfrm>
            <a:off x="4933790" y="574260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3929716B-4538-7090-9E1F-7E65AAA2FB59}"/>
              </a:ext>
            </a:extLst>
          </p:cNvPr>
          <p:cNvSpPr txBox="1"/>
          <p:nvPr/>
        </p:nvSpPr>
        <p:spPr>
          <a:xfrm>
            <a:off x="7413010" y="6607110"/>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1" name="正方形/長方形 10">
            <a:extLst>
              <a:ext uri="{FF2B5EF4-FFF2-40B4-BE49-F238E27FC236}">
                <a16:creationId xmlns:a16="http://schemas.microsoft.com/office/drawing/2014/main" id="{824162C1-AD7E-AB98-6ACC-6006E3D14719}"/>
              </a:ext>
            </a:extLst>
          </p:cNvPr>
          <p:cNvSpPr/>
          <p:nvPr/>
        </p:nvSpPr>
        <p:spPr>
          <a:xfrm>
            <a:off x="5014779" y="5790467"/>
            <a:ext cx="4800258" cy="105447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79596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970505"/>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8" name="表 7">
            <a:extLst>
              <a:ext uri="{FF2B5EF4-FFF2-40B4-BE49-F238E27FC236}">
                <a16:creationId xmlns:a16="http://schemas.microsoft.com/office/drawing/2014/main" id="{87F974B7-492D-AA64-4647-16D027A69325}"/>
              </a:ext>
            </a:extLst>
          </p:cNvPr>
          <p:cNvGraphicFramePr>
            <a:graphicFrameLocks noGrp="1"/>
          </p:cNvGraphicFramePr>
          <p:nvPr>
            <p:extLst>
              <p:ext uri="{D42A27DB-BD31-4B8C-83A1-F6EECF244321}">
                <p14:modId xmlns:p14="http://schemas.microsoft.com/office/powerpoint/2010/main" val="2671716308"/>
              </p:ext>
            </p:extLst>
          </p:nvPr>
        </p:nvGraphicFramePr>
        <p:xfrm>
          <a:off x="5030056" y="3211643"/>
          <a:ext cx="4809000" cy="192024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71704">
                  <a:extLst>
                    <a:ext uri="{9D8B030D-6E8A-4147-A177-3AD203B41FA5}">
                      <a16:colId xmlns:a16="http://schemas.microsoft.com/office/drawing/2014/main" val="2357388432"/>
                    </a:ext>
                  </a:extLst>
                </a:gridCol>
                <a:gridCol w="61074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900" b="0">
                          <a:solidFill>
                            <a:schemeClr val="tx1"/>
                          </a:solidFill>
                          <a:latin typeface="ＭＳ ゴシック" panose="020B0609070205080204" pitchFamily="49" charset="-128"/>
                          <a:ea typeface="ＭＳ ゴシック" panose="020B0609070205080204" pitchFamily="49" charset="-128"/>
                        </a:rPr>
                      </a:b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林業機械等の装置・車両の適切な整備と管理の実施に努める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9" name="表 7">
            <a:extLst>
              <a:ext uri="{FF2B5EF4-FFF2-40B4-BE49-F238E27FC236}">
                <a16:creationId xmlns:a16="http://schemas.microsoft.com/office/drawing/2014/main" id="{FFDF6B9D-F75F-D29D-062A-E9F2B86B7E9E}"/>
              </a:ext>
            </a:extLst>
          </p:cNvPr>
          <p:cNvGraphicFramePr>
            <a:graphicFrameLocks noGrp="1"/>
          </p:cNvGraphicFramePr>
          <p:nvPr>
            <p:extLst>
              <p:ext uri="{D42A27DB-BD31-4B8C-83A1-F6EECF244321}">
                <p14:modId xmlns:p14="http://schemas.microsoft.com/office/powerpoint/2010/main" val="266166629"/>
              </p:ext>
            </p:extLst>
          </p:nvPr>
        </p:nvGraphicFramePr>
        <p:xfrm>
          <a:off x="5030056" y="2344179"/>
          <a:ext cx="4809000" cy="80772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62468">
                  <a:extLst>
                    <a:ext uri="{9D8B030D-6E8A-4147-A177-3AD203B41FA5}">
                      <a16:colId xmlns:a16="http://schemas.microsoft.com/office/drawing/2014/main" val="2357388432"/>
                    </a:ext>
                  </a:extLst>
                </a:gridCol>
                <a:gridCol w="619985">
                  <a:extLst>
                    <a:ext uri="{9D8B030D-6E8A-4147-A177-3AD203B41FA5}">
                      <a16:colId xmlns:a16="http://schemas.microsoft.com/office/drawing/2014/main" val="505857850"/>
                    </a:ext>
                  </a:extLst>
                </a:gridCol>
              </a:tblGrid>
              <a:tr h="282850">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生物多様性に配慮した事業実施（物資調達、施業等）に努める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10" name="表 7">
            <a:extLst>
              <a:ext uri="{FF2B5EF4-FFF2-40B4-BE49-F238E27FC236}">
                <a16:creationId xmlns:a16="http://schemas.microsoft.com/office/drawing/2014/main" id="{3E50452C-1264-7B3D-8662-7F3DC8A96A71}"/>
              </a:ext>
            </a:extLst>
          </p:cNvPr>
          <p:cNvGraphicFramePr>
            <a:graphicFrameLocks noGrp="1"/>
          </p:cNvGraphicFramePr>
          <p:nvPr>
            <p:extLst>
              <p:ext uri="{D42A27DB-BD31-4B8C-83A1-F6EECF244321}">
                <p14:modId xmlns:p14="http://schemas.microsoft.com/office/powerpoint/2010/main" val="3159126825"/>
              </p:ext>
            </p:extLst>
          </p:nvPr>
        </p:nvGraphicFramePr>
        <p:xfrm>
          <a:off x="5030056" y="1088325"/>
          <a:ext cx="4809000" cy="119888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52052">
                  <a:extLst>
                    <a:ext uri="{9D8B030D-6E8A-4147-A177-3AD203B41FA5}">
                      <a16:colId xmlns:a16="http://schemas.microsoft.com/office/drawing/2014/main" val="2357388432"/>
                    </a:ext>
                  </a:extLst>
                </a:gridCol>
                <a:gridCol w="630401">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未利用材の有効活用を検討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58773"/>
                  </a:ext>
                </a:extLst>
              </a:tr>
            </a:tbl>
          </a:graphicData>
        </a:graphic>
      </p:graphicFrame>
      <p:graphicFrame>
        <p:nvGraphicFramePr>
          <p:cNvPr id="11" name="表 7">
            <a:extLst>
              <a:ext uri="{FF2B5EF4-FFF2-40B4-BE49-F238E27FC236}">
                <a16:creationId xmlns:a16="http://schemas.microsoft.com/office/drawing/2014/main" id="{83CBC68C-414E-E827-D601-062628E97658}"/>
              </a:ext>
            </a:extLst>
          </p:cNvPr>
          <p:cNvGraphicFramePr>
            <a:graphicFrameLocks noGrp="1"/>
          </p:cNvGraphicFramePr>
          <p:nvPr>
            <p:extLst>
              <p:ext uri="{D42A27DB-BD31-4B8C-83A1-F6EECF244321}">
                <p14:modId xmlns:p14="http://schemas.microsoft.com/office/powerpoint/2010/main" val="2078131804"/>
              </p:ext>
            </p:extLst>
          </p:nvPr>
        </p:nvGraphicFramePr>
        <p:xfrm>
          <a:off x="59707" y="3669893"/>
          <a:ext cx="4809000" cy="126492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70541">
                  <a:extLst>
                    <a:ext uri="{9D8B030D-6E8A-4147-A177-3AD203B41FA5}">
                      <a16:colId xmlns:a16="http://schemas.microsoft.com/office/drawing/2014/main" val="2357388432"/>
                    </a:ext>
                  </a:extLst>
                </a:gridCol>
                <a:gridCol w="611912">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林業機械や施設の電気・燃料の使用状況の記録・保存に努める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117004"/>
                  </a:ext>
                </a:extLst>
              </a:tr>
            </a:tbl>
          </a:graphicData>
        </a:graphic>
      </p:graphicFrame>
      <p:graphicFrame>
        <p:nvGraphicFramePr>
          <p:cNvPr id="12" name="表 11">
            <a:extLst>
              <a:ext uri="{FF2B5EF4-FFF2-40B4-BE49-F238E27FC236}">
                <a16:creationId xmlns:a16="http://schemas.microsoft.com/office/drawing/2014/main" id="{849EF684-2FED-BFBE-F03F-C8BB2F9D7CB3}"/>
              </a:ext>
            </a:extLst>
          </p:cNvPr>
          <p:cNvGraphicFramePr>
            <a:graphicFrameLocks noGrp="1"/>
          </p:cNvGraphicFramePr>
          <p:nvPr>
            <p:extLst>
              <p:ext uri="{D42A27DB-BD31-4B8C-83A1-F6EECF244321}">
                <p14:modId xmlns:p14="http://schemas.microsoft.com/office/powerpoint/2010/main" val="1443633914"/>
              </p:ext>
            </p:extLst>
          </p:nvPr>
        </p:nvGraphicFramePr>
        <p:xfrm>
          <a:off x="59707" y="2379748"/>
          <a:ext cx="4809000" cy="123444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70541">
                  <a:extLst>
                    <a:ext uri="{9D8B030D-6E8A-4147-A177-3AD203B41FA5}">
                      <a16:colId xmlns:a16="http://schemas.microsoft.com/office/drawing/2014/main" val="2357388432"/>
                    </a:ext>
                  </a:extLst>
                </a:gridCol>
                <a:gridCol w="611912">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農薬を使用する場合（該当しない □）</a:t>
                      </a:r>
                      <a:endParaRPr kumimoji="1" lang="en-US" altLang="ja-JP" sz="1100" b="1">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農薬を使用する場合（該当しない □）</a:t>
                      </a:r>
                      <a:endParaRPr kumimoji="1" lang="en-US" altLang="ja-JP" sz="1100" b="1">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2" name="表 7">
            <a:extLst>
              <a:ext uri="{FF2B5EF4-FFF2-40B4-BE49-F238E27FC236}">
                <a16:creationId xmlns:a16="http://schemas.microsoft.com/office/drawing/2014/main" id="{0198A41F-33D0-9E41-A433-C3D65BA952B8}"/>
              </a:ext>
            </a:extLst>
          </p:cNvPr>
          <p:cNvGraphicFramePr>
            <a:graphicFrameLocks noGrp="1"/>
          </p:cNvGraphicFramePr>
          <p:nvPr>
            <p:extLst>
              <p:ext uri="{D42A27DB-BD31-4B8C-83A1-F6EECF244321}">
                <p14:modId xmlns:p14="http://schemas.microsoft.com/office/powerpoint/2010/main" val="1821709872"/>
              </p:ext>
            </p:extLst>
          </p:nvPr>
        </p:nvGraphicFramePr>
        <p:xfrm>
          <a:off x="66944" y="4993797"/>
          <a:ext cx="4809000" cy="72136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62473">
                  <a:extLst>
                    <a:ext uri="{9D8B030D-6E8A-4147-A177-3AD203B41FA5}">
                      <a16:colId xmlns:a16="http://schemas.microsoft.com/office/drawing/2014/main" val="2357388432"/>
                    </a:ext>
                  </a:extLst>
                </a:gridCol>
                <a:gridCol w="619980">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23" name="表 7">
            <a:extLst>
              <a:ext uri="{FF2B5EF4-FFF2-40B4-BE49-F238E27FC236}">
                <a16:creationId xmlns:a16="http://schemas.microsoft.com/office/drawing/2014/main" id="{B508B587-FDD0-953A-F721-DCB24E86D189}"/>
              </a:ext>
            </a:extLst>
          </p:cNvPr>
          <p:cNvGraphicFramePr>
            <a:graphicFrameLocks noGrp="1"/>
          </p:cNvGraphicFramePr>
          <p:nvPr>
            <p:extLst>
              <p:ext uri="{D42A27DB-BD31-4B8C-83A1-F6EECF244321}">
                <p14:modId xmlns:p14="http://schemas.microsoft.com/office/powerpoint/2010/main" val="3822203879"/>
              </p:ext>
            </p:extLst>
          </p:nvPr>
        </p:nvGraphicFramePr>
        <p:xfrm>
          <a:off x="60876" y="1092107"/>
          <a:ext cx="4809000" cy="123444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61304">
                  <a:extLst>
                    <a:ext uri="{9D8B030D-6E8A-4147-A177-3AD203B41FA5}">
                      <a16:colId xmlns:a16="http://schemas.microsoft.com/office/drawing/2014/main" val="2357388432"/>
                    </a:ext>
                  </a:extLst>
                </a:gridCol>
                <a:gridCol w="62114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　</a:t>
                      </a: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種苗生産を行う場合（該当しない □）</a:t>
                      </a:r>
                      <a:endParaRPr kumimoji="1" lang="en-US" altLang="ja-JP" sz="1100" b="1">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種苗生産を行う場合（該当しない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6" name="テキスト ボックス 5">
            <a:extLst>
              <a:ext uri="{FF2B5EF4-FFF2-40B4-BE49-F238E27FC236}">
                <a16:creationId xmlns:a16="http://schemas.microsoft.com/office/drawing/2014/main" id="{97EC5131-C7F7-1CF9-D227-1163386313BE}"/>
              </a:ext>
            </a:extLst>
          </p:cNvPr>
          <p:cNvSpPr txBox="1"/>
          <p:nvPr/>
        </p:nvSpPr>
        <p:spPr>
          <a:xfrm>
            <a:off x="0" y="56517"/>
            <a:ext cx="5167617" cy="646331"/>
          </a:xfrm>
          <a:prstGeom prst="rect">
            <a:avLst/>
          </a:prstGeom>
          <a:noFill/>
        </p:spPr>
        <p:txBody>
          <a:bodyPr wrap="square" lIns="91440" tIns="45720" rIns="91440" bIns="45720" rtlCol="0" anchor="t">
            <a:spAutoFit/>
          </a:bodyPr>
          <a:lstStyle/>
          <a:p>
            <a:r>
              <a:rPr kumimoji="1" lang="ja-JP" altLang="en-US" b="1" dirty="0">
                <a:latin typeface="Meiryo UI"/>
                <a:ea typeface="Meiryo UI"/>
              </a:rPr>
              <a:t>環境負荷低減のクロスコンプライアンス チェックシート</a:t>
            </a:r>
            <a:r>
              <a:rPr lang="ja-JP" altLang="en-US" b="1" dirty="0">
                <a:solidFill>
                  <a:prstClr val="black"/>
                </a:solidFill>
                <a:latin typeface="メイリオ"/>
                <a:ea typeface="メイリオ"/>
              </a:rPr>
              <a:t>（林業事業者向</a:t>
            </a:r>
            <a:r>
              <a:rPr kumimoji="0" lang="ja-JP" altLang="en-US" b="1" i="0" u="none" strike="noStrike" kern="1200" cap="none" spc="0" normalizeH="0" baseline="0" noProof="0" dirty="0">
                <a:ln>
                  <a:noFill/>
                </a:ln>
                <a:solidFill>
                  <a:prstClr val="black"/>
                </a:solidFill>
                <a:effectLst/>
                <a:uLnTx/>
                <a:uFillTx/>
                <a:latin typeface="メイリオ"/>
                <a:ea typeface="メイリオ"/>
              </a:rPr>
              <a:t>け）</a:t>
            </a:r>
            <a:endParaRPr kumimoji="1" lang="en-US" altLang="ja-JP" b="1" dirty="0">
              <a:latin typeface="Meiryo UI"/>
              <a:ea typeface="Meiryo UI"/>
            </a:endParaRPr>
          </a:p>
        </p:txBody>
      </p:sp>
      <p:sp>
        <p:nvSpPr>
          <p:cNvPr id="7" name="テキスト ボックス 6">
            <a:extLst>
              <a:ext uri="{FF2B5EF4-FFF2-40B4-BE49-F238E27FC236}">
                <a16:creationId xmlns:a16="http://schemas.microsoft.com/office/drawing/2014/main" id="{4B1DDB21-116F-2F72-DABC-733E9BB4944D}"/>
              </a:ext>
            </a:extLst>
          </p:cNvPr>
          <p:cNvSpPr txBox="1"/>
          <p:nvPr/>
        </p:nvSpPr>
        <p:spPr>
          <a:xfrm>
            <a:off x="66944" y="6376418"/>
            <a:ext cx="8789586" cy="261610"/>
          </a:xfrm>
          <a:prstGeom prst="rect">
            <a:avLst/>
          </a:prstGeom>
          <a:noFill/>
        </p:spPr>
        <p:txBody>
          <a:bodyPr wrap="none" rtlCol="0">
            <a:spAutoFit/>
          </a:bodyPr>
          <a:lstStyle/>
          <a:p>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87446C4D-01FE-DCD8-F965-706C1B1795BE}"/>
              </a:ext>
            </a:extLst>
          </p:cNvPr>
          <p:cNvSpPr txBox="1"/>
          <p:nvPr/>
        </p:nvSpPr>
        <p:spPr>
          <a:xfrm>
            <a:off x="9050318" y="326185"/>
            <a:ext cx="92384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Ver2.1</a:t>
            </a:r>
            <a:endParaRPr kumimoji="1" lang="ja-JP" altLang="en-US"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9DEE8229-FDA1-C1A3-3B5C-F97B76669B2C}"/>
              </a:ext>
            </a:extLst>
          </p:cNvPr>
          <p:cNvSpPr txBox="1"/>
          <p:nvPr/>
        </p:nvSpPr>
        <p:spPr>
          <a:xfrm>
            <a:off x="5222368" y="46928"/>
            <a:ext cx="3877985"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組織名・代表者氏名：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13" name="テキスト ボックス 12">
            <a:extLst>
              <a:ext uri="{FF2B5EF4-FFF2-40B4-BE49-F238E27FC236}">
                <a16:creationId xmlns:a16="http://schemas.microsoft.com/office/drawing/2014/main" id="{72132E2C-0CBE-DBEF-F215-868A42CD4237}"/>
              </a:ext>
            </a:extLst>
          </p:cNvPr>
          <p:cNvSpPr txBox="1"/>
          <p:nvPr/>
        </p:nvSpPr>
        <p:spPr>
          <a:xfrm>
            <a:off x="4953000" y="5180240"/>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8CE08CC9-62C0-7C08-DEF5-5699A348F096}"/>
              </a:ext>
            </a:extLst>
          </p:cNvPr>
          <p:cNvSpPr txBox="1"/>
          <p:nvPr/>
        </p:nvSpPr>
        <p:spPr>
          <a:xfrm>
            <a:off x="7430989" y="6092792"/>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6" name="正方形/長方形 15">
            <a:extLst>
              <a:ext uri="{FF2B5EF4-FFF2-40B4-BE49-F238E27FC236}">
                <a16:creationId xmlns:a16="http://schemas.microsoft.com/office/drawing/2014/main" id="{9344F410-5EDE-2FAD-1504-3F62BFB1D98D}"/>
              </a:ext>
            </a:extLst>
          </p:cNvPr>
          <p:cNvSpPr/>
          <p:nvPr/>
        </p:nvSpPr>
        <p:spPr>
          <a:xfrm>
            <a:off x="5033989" y="5228098"/>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84056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3336" y="926672"/>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14" name="表 13">
            <a:extLst>
              <a:ext uri="{FF2B5EF4-FFF2-40B4-BE49-F238E27FC236}">
                <a16:creationId xmlns:a16="http://schemas.microsoft.com/office/drawing/2014/main" id="{EA305592-4772-5756-70EF-D2C2FA2D4576}"/>
              </a:ext>
            </a:extLst>
          </p:cNvPr>
          <p:cNvGraphicFramePr>
            <a:graphicFrameLocks noGrp="1"/>
          </p:cNvGraphicFramePr>
          <p:nvPr>
            <p:extLst>
              <p:ext uri="{D42A27DB-BD31-4B8C-83A1-F6EECF244321}">
                <p14:modId xmlns:p14="http://schemas.microsoft.com/office/powerpoint/2010/main" val="1829779160"/>
              </p:ext>
            </p:extLst>
          </p:nvPr>
        </p:nvGraphicFramePr>
        <p:xfrm>
          <a:off x="4981876" y="2879152"/>
          <a:ext cx="4901361" cy="1722120"/>
        </p:xfrm>
        <a:graphic>
          <a:graphicData uri="http://schemas.openxmlformats.org/drawingml/2006/table">
            <a:tbl>
              <a:tblPr firstRow="1" bandRow="1">
                <a:tableStyleId>{912C8C85-51F0-491E-9774-3900AFEF0FD7}</a:tableStyleId>
              </a:tblPr>
              <a:tblGrid>
                <a:gridCol w="268043">
                  <a:extLst>
                    <a:ext uri="{9D8B030D-6E8A-4147-A177-3AD203B41FA5}">
                      <a16:colId xmlns:a16="http://schemas.microsoft.com/office/drawing/2014/main" val="3966827443"/>
                    </a:ext>
                  </a:extLst>
                </a:gridCol>
                <a:gridCol w="531225">
                  <a:extLst>
                    <a:ext uri="{9D8B030D-6E8A-4147-A177-3AD203B41FA5}">
                      <a16:colId xmlns:a16="http://schemas.microsoft.com/office/drawing/2014/main" val="3756062049"/>
                    </a:ext>
                  </a:extLst>
                </a:gridCol>
                <a:gridCol w="3472874">
                  <a:extLst>
                    <a:ext uri="{9D8B030D-6E8A-4147-A177-3AD203B41FA5}">
                      <a16:colId xmlns:a16="http://schemas.microsoft.com/office/drawing/2014/main" val="2357388432"/>
                    </a:ext>
                  </a:extLst>
                </a:gridCol>
                <a:gridCol w="629219">
                  <a:extLst>
                    <a:ext uri="{9D8B030D-6E8A-4147-A177-3AD203B41FA5}">
                      <a16:colId xmlns:a16="http://schemas.microsoft.com/office/drawing/2014/main" val="505857850"/>
                    </a:ext>
                  </a:extLst>
                </a:gridCol>
              </a:tblGrid>
              <a:tr h="294311">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900" b="0">
                          <a:solidFill>
                            <a:schemeClr val="tx1"/>
                          </a:solidFill>
                          <a:latin typeface="ＭＳ ゴシック" panose="020B0609070205080204" pitchFamily="49" charset="-128"/>
                          <a:ea typeface="ＭＳ ゴシック" panose="020B0609070205080204" pitchFamily="49" charset="-128"/>
                        </a:rPr>
                      </a:b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616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616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8388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漁船等の装置・機材の適切な整備と管理の実施に努める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2616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5" name="表 7">
            <a:extLst>
              <a:ext uri="{FF2B5EF4-FFF2-40B4-BE49-F238E27FC236}">
                <a16:creationId xmlns:a16="http://schemas.microsoft.com/office/drawing/2014/main" id="{631981E1-6390-2EB3-8167-4359ED3D67CC}"/>
              </a:ext>
            </a:extLst>
          </p:cNvPr>
          <p:cNvGraphicFramePr>
            <a:graphicFrameLocks noGrp="1"/>
          </p:cNvGraphicFramePr>
          <p:nvPr>
            <p:extLst>
              <p:ext uri="{D42A27DB-BD31-4B8C-83A1-F6EECF244321}">
                <p14:modId xmlns:p14="http://schemas.microsoft.com/office/powerpoint/2010/main" val="2354500927"/>
              </p:ext>
            </p:extLst>
          </p:nvPr>
        </p:nvGraphicFramePr>
        <p:xfrm>
          <a:off x="4984523" y="966385"/>
          <a:ext cx="4901361" cy="1859280"/>
        </p:xfrm>
        <a:graphic>
          <a:graphicData uri="http://schemas.openxmlformats.org/drawingml/2006/table">
            <a:tbl>
              <a:tblPr firstRow="1" bandRow="1">
                <a:tableStyleId>{912C8C85-51F0-491E-9774-3900AFEF0FD7}</a:tableStyleId>
              </a:tblPr>
              <a:tblGrid>
                <a:gridCol w="268043">
                  <a:extLst>
                    <a:ext uri="{9D8B030D-6E8A-4147-A177-3AD203B41FA5}">
                      <a16:colId xmlns:a16="http://schemas.microsoft.com/office/drawing/2014/main" val="3966827443"/>
                    </a:ext>
                  </a:extLst>
                </a:gridCol>
                <a:gridCol w="540461">
                  <a:extLst>
                    <a:ext uri="{9D8B030D-6E8A-4147-A177-3AD203B41FA5}">
                      <a16:colId xmlns:a16="http://schemas.microsoft.com/office/drawing/2014/main" val="3756062049"/>
                    </a:ext>
                  </a:extLst>
                </a:gridCol>
                <a:gridCol w="3463638">
                  <a:extLst>
                    <a:ext uri="{9D8B030D-6E8A-4147-A177-3AD203B41FA5}">
                      <a16:colId xmlns:a16="http://schemas.microsoft.com/office/drawing/2014/main" val="2357388432"/>
                    </a:ext>
                  </a:extLst>
                </a:gridCol>
                <a:gridCol w="629219">
                  <a:extLst>
                    <a:ext uri="{9D8B030D-6E8A-4147-A177-3AD203B41FA5}">
                      <a16:colId xmlns:a16="http://schemas.microsoft.com/office/drawing/2014/main" val="505857850"/>
                    </a:ext>
                  </a:extLst>
                </a:gridCol>
              </a:tblGrid>
              <a:tr h="294079">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8061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資源管理協定を締結している場合（該当しない □）</a:t>
                      </a:r>
                      <a:endParaRPr kumimoji="1" lang="ja-JP" altLang="en-US" sz="1100" b="0"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資源管理協定の遵守</a:t>
                      </a:r>
                    </a:p>
                  </a:txBody>
                  <a:tcPr marL="3600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52422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養殖を行う場合（該当しない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人工種苗生産技術が確立した魚種について、人工種苗使用を検討</a:t>
                      </a:r>
                    </a:p>
                  </a:txBody>
                  <a:tcPr marL="3600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0145709"/>
                  </a:ext>
                </a:extLst>
              </a:tr>
              <a:tr h="37079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漁場改善計画を策定している場合（該当しない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漁場改善計画の遵守</a:t>
                      </a:r>
                    </a:p>
                  </a:txBody>
                  <a:tcPr marL="3600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663630"/>
                  </a:ext>
                </a:extLst>
              </a:tr>
            </a:tbl>
          </a:graphicData>
        </a:graphic>
      </p:graphicFrame>
      <p:graphicFrame>
        <p:nvGraphicFramePr>
          <p:cNvPr id="16" name="表 7">
            <a:extLst>
              <a:ext uri="{FF2B5EF4-FFF2-40B4-BE49-F238E27FC236}">
                <a16:creationId xmlns:a16="http://schemas.microsoft.com/office/drawing/2014/main" id="{CE35C467-BF57-E3FE-74FE-19B7DD5FD7B0}"/>
              </a:ext>
            </a:extLst>
          </p:cNvPr>
          <p:cNvGraphicFramePr>
            <a:graphicFrameLocks noGrp="1"/>
          </p:cNvGraphicFramePr>
          <p:nvPr>
            <p:extLst>
              <p:ext uri="{D42A27DB-BD31-4B8C-83A1-F6EECF244321}">
                <p14:modId xmlns:p14="http://schemas.microsoft.com/office/powerpoint/2010/main" val="3325995903"/>
              </p:ext>
            </p:extLst>
          </p:nvPr>
        </p:nvGraphicFramePr>
        <p:xfrm>
          <a:off x="22762" y="5437604"/>
          <a:ext cx="4901361" cy="1386840"/>
        </p:xfrm>
        <a:graphic>
          <a:graphicData uri="http://schemas.openxmlformats.org/drawingml/2006/table">
            <a:tbl>
              <a:tblPr firstRow="1" bandRow="1">
                <a:tableStyleId>{912C8C85-51F0-491E-9774-3900AFEF0FD7}</a:tableStyleId>
              </a:tblPr>
              <a:tblGrid>
                <a:gridCol w="268043">
                  <a:extLst>
                    <a:ext uri="{9D8B030D-6E8A-4147-A177-3AD203B41FA5}">
                      <a16:colId xmlns:a16="http://schemas.microsoft.com/office/drawing/2014/main" val="3966827443"/>
                    </a:ext>
                  </a:extLst>
                </a:gridCol>
                <a:gridCol w="564872">
                  <a:extLst>
                    <a:ext uri="{9D8B030D-6E8A-4147-A177-3AD203B41FA5}">
                      <a16:colId xmlns:a16="http://schemas.microsoft.com/office/drawing/2014/main" val="3756062049"/>
                    </a:ext>
                  </a:extLst>
                </a:gridCol>
                <a:gridCol w="3447875">
                  <a:extLst>
                    <a:ext uri="{9D8B030D-6E8A-4147-A177-3AD203B41FA5}">
                      <a16:colId xmlns:a16="http://schemas.microsoft.com/office/drawing/2014/main" val="2357388432"/>
                    </a:ext>
                  </a:extLst>
                </a:gridCol>
                <a:gridCol w="620571">
                  <a:extLst>
                    <a:ext uri="{9D8B030D-6E8A-4147-A177-3AD203B41FA5}">
                      <a16:colId xmlns:a16="http://schemas.microsoft.com/office/drawing/2014/main" val="505857850"/>
                    </a:ext>
                  </a:extLst>
                </a:gridCol>
              </a:tblGrid>
              <a:tr h="39774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6516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543578">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養殖を行う場合（該当しない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生餌給餌から配合飼料への転換もしくは給餌効率の向上等による給餌量削減を検討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58773"/>
                  </a:ext>
                </a:extLst>
              </a:tr>
            </a:tbl>
          </a:graphicData>
        </a:graphic>
      </p:graphicFrame>
      <p:graphicFrame>
        <p:nvGraphicFramePr>
          <p:cNvPr id="18" name="表 7">
            <a:extLst>
              <a:ext uri="{FF2B5EF4-FFF2-40B4-BE49-F238E27FC236}">
                <a16:creationId xmlns:a16="http://schemas.microsoft.com/office/drawing/2014/main" id="{CA9E9EA6-F818-4521-7169-1459927F50DB}"/>
              </a:ext>
            </a:extLst>
          </p:cNvPr>
          <p:cNvGraphicFramePr>
            <a:graphicFrameLocks noGrp="1"/>
          </p:cNvGraphicFramePr>
          <p:nvPr>
            <p:extLst>
              <p:ext uri="{D42A27DB-BD31-4B8C-83A1-F6EECF244321}">
                <p14:modId xmlns:p14="http://schemas.microsoft.com/office/powerpoint/2010/main" val="890661088"/>
              </p:ext>
            </p:extLst>
          </p:nvPr>
        </p:nvGraphicFramePr>
        <p:xfrm>
          <a:off x="22762" y="3391810"/>
          <a:ext cx="4901361" cy="1264920"/>
        </p:xfrm>
        <a:graphic>
          <a:graphicData uri="http://schemas.openxmlformats.org/drawingml/2006/table">
            <a:tbl>
              <a:tblPr firstRow="1" bandRow="1">
                <a:tableStyleId>{912C8C85-51F0-491E-9774-3900AFEF0FD7}</a:tableStyleId>
              </a:tblPr>
              <a:tblGrid>
                <a:gridCol w="268043">
                  <a:extLst>
                    <a:ext uri="{9D8B030D-6E8A-4147-A177-3AD203B41FA5}">
                      <a16:colId xmlns:a16="http://schemas.microsoft.com/office/drawing/2014/main" val="3966827443"/>
                    </a:ext>
                  </a:extLst>
                </a:gridCol>
                <a:gridCol w="574379">
                  <a:extLst>
                    <a:ext uri="{9D8B030D-6E8A-4147-A177-3AD203B41FA5}">
                      <a16:colId xmlns:a16="http://schemas.microsoft.com/office/drawing/2014/main" val="3756062049"/>
                    </a:ext>
                  </a:extLst>
                </a:gridCol>
                <a:gridCol w="3437793">
                  <a:extLst>
                    <a:ext uri="{9D8B030D-6E8A-4147-A177-3AD203B41FA5}">
                      <a16:colId xmlns:a16="http://schemas.microsoft.com/office/drawing/2014/main" val="2357388432"/>
                    </a:ext>
                  </a:extLst>
                </a:gridCol>
                <a:gridCol w="621146">
                  <a:extLst>
                    <a:ext uri="{9D8B030D-6E8A-4147-A177-3AD203B41FA5}">
                      <a16:colId xmlns:a16="http://schemas.microsoft.com/office/drawing/2014/main" val="505857850"/>
                    </a:ext>
                  </a:extLst>
                </a:gridCol>
              </a:tblGrid>
              <a:tr h="290218">
                <a:tc>
                  <a:txBody>
                    <a:bodyPr/>
                    <a:lstStyle/>
                    <a:p>
                      <a:pPr algn="ctr"/>
                      <a:endParaRPr kumimoji="1" lang="ja-JP" altLang="en-US" sz="1200" b="0" i="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i="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i="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i="0">
                          <a:solidFill>
                            <a:schemeClr val="tx1"/>
                          </a:solidFill>
                          <a:latin typeface="ＭＳ ゴシック" panose="020B0609070205080204" pitchFamily="49" charset="-128"/>
                          <a:ea typeface="ＭＳ ゴシック" panose="020B0609070205080204" pitchFamily="49" charset="-128"/>
                        </a:rPr>
                        <a:t>（します）</a:t>
                      </a:r>
                      <a:endParaRPr kumimoji="1" lang="ja-JP" altLang="en-US" sz="900" b="0" i="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i="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i="0">
                          <a:solidFill>
                            <a:schemeClr val="tx1"/>
                          </a:solidFill>
                          <a:latin typeface="ＭＳ ゴシック" panose="020B0609070205080204" pitchFamily="49" charset="-128"/>
                          <a:ea typeface="ＭＳ ゴシック" panose="020B0609070205080204" pitchFamily="49" charset="-128"/>
                        </a:rPr>
                        <a:t>報告時</a:t>
                      </a:r>
                      <a:br>
                        <a:rPr kumimoji="1" lang="en-US" altLang="ja-JP" sz="900" b="0" i="0">
                          <a:solidFill>
                            <a:schemeClr val="tx1"/>
                          </a:solidFill>
                          <a:latin typeface="ＭＳ ゴシック" panose="020B0609070205080204" pitchFamily="49" charset="-128"/>
                          <a:ea typeface="ＭＳ ゴシック" panose="020B0609070205080204" pitchFamily="49" charset="-128"/>
                        </a:rPr>
                      </a:br>
                      <a:r>
                        <a:rPr kumimoji="1" lang="ja-JP" altLang="en-US" sz="800" b="0" i="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i="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8546">
                <a:tc>
                  <a:txBody>
                    <a:bodyPr/>
                    <a:lstStyle/>
                    <a:p>
                      <a:pPr algn="ctr"/>
                      <a:r>
                        <a:rPr kumimoji="1" lang="ja-JP" altLang="en-US" sz="1200" b="0" i="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i="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i="0" dirty="0">
                          <a:solidFill>
                            <a:schemeClr val="tx1"/>
                          </a:solidFill>
                          <a:latin typeface="ＭＳ 明朝" panose="02020609040205080304" pitchFamily="17" charset="-128"/>
                          <a:ea typeface="ＭＳ 明朝" panose="02020609040205080304" pitchFamily="17" charset="-128"/>
                        </a:rPr>
                        <a:t>漁船・機械等の電気・燃料の使用状況の記録・保存に努める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i="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8546">
                <a:tc>
                  <a:txBody>
                    <a:bodyPr/>
                    <a:lstStyle/>
                    <a:p>
                      <a:pPr algn="ctr"/>
                      <a:r>
                        <a:rPr kumimoji="1" lang="ja-JP" altLang="en-US" sz="1200" b="0" i="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i="0">
                          <a:solidFill>
                            <a:schemeClr val="tx1"/>
                          </a:solidFill>
                          <a:latin typeface="ＭＳ ゴシック" panose="020B0609070205080204" pitchFamily="49" charset="-128"/>
                          <a:ea typeface="ＭＳ ゴシック" panose="020B0609070205080204" pitchFamily="49" charset="-128"/>
                        </a:rPr>
                        <a:t>□</a:t>
                      </a:r>
                      <a:endParaRPr kumimoji="1" lang="en-US" altLang="ja-JP" sz="1400" b="0" i="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i="0">
                          <a:solidFill>
                            <a:schemeClr val="tx1"/>
                          </a:solidFill>
                          <a:latin typeface="ＭＳ 明朝" panose="02020609040205080304" pitchFamily="17" charset="-128"/>
                          <a:ea typeface="ＭＳ 明朝" panose="02020609040205080304" pitchFamily="17" charset="-128"/>
                        </a:rPr>
                        <a:t>省エネを意識し、不必要・非効率なエネルギー消費を</a:t>
                      </a:r>
                      <a:r>
                        <a:rPr kumimoji="1" lang="ja-JP" altLang="en-US" sz="1200" b="0">
                          <a:solidFill>
                            <a:schemeClr val="tx1"/>
                          </a:solidFill>
                          <a:latin typeface="ＭＳ 明朝" panose="02020609040205080304" pitchFamily="17" charset="-128"/>
                          <a:ea typeface="ＭＳ 明朝" panose="02020609040205080304" pitchFamily="17" charset="-128"/>
                        </a:rPr>
                        <a:t>しないように努める</a:t>
                      </a:r>
                      <a:endParaRPr kumimoji="1" lang="ja-JP" altLang="en-US" sz="1200" b="0" i="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dirty="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117004"/>
                  </a:ext>
                </a:extLst>
              </a:tr>
            </a:tbl>
          </a:graphicData>
        </a:graphic>
      </p:graphicFrame>
      <p:graphicFrame>
        <p:nvGraphicFramePr>
          <p:cNvPr id="2" name="表 7">
            <a:extLst>
              <a:ext uri="{FF2B5EF4-FFF2-40B4-BE49-F238E27FC236}">
                <a16:creationId xmlns:a16="http://schemas.microsoft.com/office/drawing/2014/main" id="{B968A1CF-C5A1-1F6F-5A59-890291D9A9D3}"/>
              </a:ext>
            </a:extLst>
          </p:cNvPr>
          <p:cNvGraphicFramePr>
            <a:graphicFrameLocks noGrp="1"/>
          </p:cNvGraphicFramePr>
          <p:nvPr>
            <p:extLst>
              <p:ext uri="{D42A27DB-BD31-4B8C-83A1-F6EECF244321}">
                <p14:modId xmlns:p14="http://schemas.microsoft.com/office/powerpoint/2010/main" val="3169167196"/>
              </p:ext>
            </p:extLst>
          </p:nvPr>
        </p:nvGraphicFramePr>
        <p:xfrm>
          <a:off x="22762" y="4685366"/>
          <a:ext cx="4901361" cy="721360"/>
        </p:xfrm>
        <a:graphic>
          <a:graphicData uri="http://schemas.openxmlformats.org/drawingml/2006/table">
            <a:tbl>
              <a:tblPr firstRow="1" bandRow="1">
                <a:tableStyleId>{912C8C85-51F0-491E-9774-3900AFEF0FD7}</a:tableStyleId>
              </a:tblPr>
              <a:tblGrid>
                <a:gridCol w="268043">
                  <a:extLst>
                    <a:ext uri="{9D8B030D-6E8A-4147-A177-3AD203B41FA5}">
                      <a16:colId xmlns:a16="http://schemas.microsoft.com/office/drawing/2014/main" val="3966827443"/>
                    </a:ext>
                  </a:extLst>
                </a:gridCol>
                <a:gridCol w="574379">
                  <a:extLst>
                    <a:ext uri="{9D8B030D-6E8A-4147-A177-3AD203B41FA5}">
                      <a16:colId xmlns:a16="http://schemas.microsoft.com/office/drawing/2014/main" val="3756062049"/>
                    </a:ext>
                  </a:extLst>
                </a:gridCol>
                <a:gridCol w="3438962">
                  <a:extLst>
                    <a:ext uri="{9D8B030D-6E8A-4147-A177-3AD203B41FA5}">
                      <a16:colId xmlns:a16="http://schemas.microsoft.com/office/drawing/2014/main" val="2357388432"/>
                    </a:ext>
                  </a:extLst>
                </a:gridCol>
                <a:gridCol w="619977">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900" b="0">
                          <a:solidFill>
                            <a:schemeClr val="tx1"/>
                          </a:solidFill>
                          <a:latin typeface="ＭＳ ゴシック" panose="020B0609070205080204" pitchFamily="49" charset="-128"/>
                          <a:ea typeface="ＭＳ ゴシック" panose="020B0609070205080204" pitchFamily="49" charset="-128"/>
                        </a:rPr>
                      </a:b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5" name="表 7">
            <a:extLst>
              <a:ext uri="{FF2B5EF4-FFF2-40B4-BE49-F238E27FC236}">
                <a16:creationId xmlns:a16="http://schemas.microsoft.com/office/drawing/2014/main" id="{6264049F-C1A0-6550-56A7-E9FDA87F5846}"/>
              </a:ext>
            </a:extLst>
          </p:cNvPr>
          <p:cNvGraphicFramePr>
            <a:graphicFrameLocks noGrp="1"/>
          </p:cNvGraphicFramePr>
          <p:nvPr>
            <p:extLst>
              <p:ext uri="{D42A27DB-BD31-4B8C-83A1-F6EECF244321}">
                <p14:modId xmlns:p14="http://schemas.microsoft.com/office/powerpoint/2010/main" val="458174212"/>
              </p:ext>
            </p:extLst>
          </p:nvPr>
        </p:nvGraphicFramePr>
        <p:xfrm>
          <a:off x="23932" y="961103"/>
          <a:ext cx="4901361" cy="1569720"/>
        </p:xfrm>
        <a:graphic>
          <a:graphicData uri="http://schemas.openxmlformats.org/drawingml/2006/table">
            <a:tbl>
              <a:tblPr firstRow="1" bandRow="1">
                <a:tableStyleId>{912C8C85-51F0-491E-9774-3900AFEF0FD7}</a:tableStyleId>
              </a:tblPr>
              <a:tblGrid>
                <a:gridCol w="268043">
                  <a:extLst>
                    <a:ext uri="{9D8B030D-6E8A-4147-A177-3AD203B41FA5}">
                      <a16:colId xmlns:a16="http://schemas.microsoft.com/office/drawing/2014/main" val="3966827443"/>
                    </a:ext>
                  </a:extLst>
                </a:gridCol>
                <a:gridCol w="574379">
                  <a:extLst>
                    <a:ext uri="{9D8B030D-6E8A-4147-A177-3AD203B41FA5}">
                      <a16:colId xmlns:a16="http://schemas.microsoft.com/office/drawing/2014/main" val="3756062049"/>
                    </a:ext>
                  </a:extLst>
                </a:gridCol>
                <a:gridCol w="3419320">
                  <a:extLst>
                    <a:ext uri="{9D8B030D-6E8A-4147-A177-3AD203B41FA5}">
                      <a16:colId xmlns:a16="http://schemas.microsoft.com/office/drawing/2014/main" val="2357388432"/>
                    </a:ext>
                  </a:extLst>
                </a:gridCol>
                <a:gridCol w="639619">
                  <a:extLst>
                    <a:ext uri="{9D8B030D-6E8A-4147-A177-3AD203B41FA5}">
                      <a16:colId xmlns:a16="http://schemas.microsoft.com/office/drawing/2014/main" val="505857850"/>
                    </a:ext>
                  </a:extLst>
                </a:gridCol>
              </a:tblGrid>
              <a:tr h="247741">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　</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3085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藻場の維持管理等のための施肥を行う場合</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b="1">
                          <a:solidFill>
                            <a:schemeClr val="tx1"/>
                          </a:solidFill>
                          <a:latin typeface="ＭＳ ゴシック" panose="020B0609070205080204" pitchFamily="49" charset="-128"/>
                          <a:ea typeface="ＭＳ ゴシック" panose="020B0609070205080204" pitchFamily="49" charset="-128"/>
                        </a:rPr>
                        <a:t>（該当しない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3085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藻場の維持管理等のための施肥を行う場合</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ＭＳ ゴシック" panose="020B0609070205080204" pitchFamily="49" charset="-128"/>
                          <a:ea typeface="ＭＳ ゴシック" panose="020B0609070205080204" pitchFamily="49" charset="-128"/>
                        </a:rPr>
                        <a:t>（該当しない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9" name="表 8">
            <a:extLst>
              <a:ext uri="{FF2B5EF4-FFF2-40B4-BE49-F238E27FC236}">
                <a16:creationId xmlns:a16="http://schemas.microsoft.com/office/drawing/2014/main" id="{D16D5F8D-1419-EC20-7A02-866C3F2B2C84}"/>
              </a:ext>
            </a:extLst>
          </p:cNvPr>
          <p:cNvGraphicFramePr>
            <a:graphicFrameLocks noGrp="1"/>
          </p:cNvGraphicFramePr>
          <p:nvPr>
            <p:extLst>
              <p:ext uri="{D42A27DB-BD31-4B8C-83A1-F6EECF244321}">
                <p14:modId xmlns:p14="http://schemas.microsoft.com/office/powerpoint/2010/main" val="2923412980"/>
              </p:ext>
            </p:extLst>
          </p:nvPr>
        </p:nvGraphicFramePr>
        <p:xfrm>
          <a:off x="22763" y="2556792"/>
          <a:ext cx="4901361" cy="807720"/>
        </p:xfrm>
        <a:graphic>
          <a:graphicData uri="http://schemas.openxmlformats.org/drawingml/2006/table">
            <a:tbl>
              <a:tblPr firstRow="1" bandRow="1">
                <a:tableStyleId>{912C8C85-51F0-491E-9774-3900AFEF0FD7}</a:tableStyleId>
              </a:tblPr>
              <a:tblGrid>
                <a:gridCol w="268043">
                  <a:extLst>
                    <a:ext uri="{9D8B030D-6E8A-4147-A177-3AD203B41FA5}">
                      <a16:colId xmlns:a16="http://schemas.microsoft.com/office/drawing/2014/main" val="3966827443"/>
                    </a:ext>
                  </a:extLst>
                </a:gridCol>
                <a:gridCol w="574379">
                  <a:extLst>
                    <a:ext uri="{9D8B030D-6E8A-4147-A177-3AD203B41FA5}">
                      <a16:colId xmlns:a16="http://schemas.microsoft.com/office/drawing/2014/main" val="3756062049"/>
                    </a:ext>
                  </a:extLst>
                </a:gridCol>
                <a:gridCol w="3428556">
                  <a:extLst>
                    <a:ext uri="{9D8B030D-6E8A-4147-A177-3AD203B41FA5}">
                      <a16:colId xmlns:a16="http://schemas.microsoft.com/office/drawing/2014/main" val="2357388432"/>
                    </a:ext>
                  </a:extLst>
                </a:gridCol>
                <a:gridCol w="630383">
                  <a:extLst>
                    <a:ext uri="{9D8B030D-6E8A-4147-A177-3AD203B41FA5}">
                      <a16:colId xmlns:a16="http://schemas.microsoft.com/office/drawing/2014/main" val="505857850"/>
                    </a:ext>
                  </a:extLst>
                </a:gridCol>
              </a:tblGrid>
              <a:tr h="27725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ja-JP" altLang="en-US" sz="900" b="0">
                          <a:solidFill>
                            <a:schemeClr val="tx1"/>
                          </a:solidFill>
                          <a:latin typeface="ＭＳ ゴシック" panose="020B0609070205080204" pitchFamily="49" charset="-128"/>
                          <a:ea typeface="ＭＳ ゴシック" panose="020B0609070205080204" pitchFamily="49" charset="-128"/>
                        </a:rPr>
                        <a:t>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 　</a:t>
                      </a:r>
                      <a:endParaRPr kumimoji="1" lang="ja-JP" altLang="en-US" sz="12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3501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養殖を行う場合（該当しない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水産用医薬品の適正な使用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sp>
        <p:nvSpPr>
          <p:cNvPr id="7" name="テキスト ボックス 6">
            <a:extLst>
              <a:ext uri="{FF2B5EF4-FFF2-40B4-BE49-F238E27FC236}">
                <a16:creationId xmlns:a16="http://schemas.microsoft.com/office/drawing/2014/main" id="{4E2A36B6-6AB6-2D5A-107D-17F7804C24DB}"/>
              </a:ext>
            </a:extLst>
          </p:cNvPr>
          <p:cNvSpPr txBox="1"/>
          <p:nvPr/>
        </p:nvSpPr>
        <p:spPr>
          <a:xfrm>
            <a:off x="-3336" y="66879"/>
            <a:ext cx="5144357" cy="646331"/>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endParaRPr kumimoji="1" lang="en-US" altLang="ja-JP" b="1" dirty="0">
              <a:latin typeface="Meiryo UI"/>
              <a:ea typeface="Meiryo UI"/>
            </a:endParaRPr>
          </a:p>
          <a:p>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漁業経営体向け</a:t>
            </a:r>
            <a:r>
              <a:rPr kumimoji="0" lang="ja-JP" altLang="en-US" b="1" i="0" u="none" strike="noStrike" kern="1200" cap="none" spc="0" normalizeH="0" baseline="0" noProof="0" dirty="0">
                <a:ln>
                  <a:noFill/>
                </a:ln>
                <a:solidFill>
                  <a:prstClr val="black"/>
                </a:solidFill>
                <a:effectLst/>
                <a:uLnTx/>
                <a:uFillTx/>
                <a:latin typeface="メイリオ"/>
                <a:ea typeface="メイリオ"/>
              </a:rPr>
              <a:t>）</a:t>
            </a:r>
            <a:endParaRPr kumimoji="1" lang="en-US" altLang="ja-JP" b="1" dirty="0">
              <a:latin typeface="Meiryo UI"/>
              <a:ea typeface="Meiryo UI"/>
            </a:endParaRPr>
          </a:p>
        </p:txBody>
      </p:sp>
      <p:sp>
        <p:nvSpPr>
          <p:cNvPr id="8" name="テキスト ボックス 7">
            <a:extLst>
              <a:ext uri="{FF2B5EF4-FFF2-40B4-BE49-F238E27FC236}">
                <a16:creationId xmlns:a16="http://schemas.microsoft.com/office/drawing/2014/main" id="{9985D023-2947-F438-9131-45358353F8A4}"/>
              </a:ext>
            </a:extLst>
          </p:cNvPr>
          <p:cNvSpPr txBox="1"/>
          <p:nvPr/>
        </p:nvSpPr>
        <p:spPr>
          <a:xfrm>
            <a:off x="4981876" y="5790823"/>
            <a:ext cx="4872011" cy="430887"/>
          </a:xfrm>
          <a:prstGeom prst="rect">
            <a:avLst/>
          </a:prstGeom>
          <a:noFill/>
        </p:spPr>
        <p:txBody>
          <a:bodyPr wrap="square" rtlCol="0">
            <a:spAutoFit/>
          </a:bodyPr>
          <a:lstStyle/>
          <a:p>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B8E31542-E3EE-61AF-B146-83A1C38C5299}"/>
              </a:ext>
            </a:extLst>
          </p:cNvPr>
          <p:cNvSpPr txBox="1"/>
          <p:nvPr/>
        </p:nvSpPr>
        <p:spPr>
          <a:xfrm>
            <a:off x="9050318" y="326185"/>
            <a:ext cx="92384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Ver2.1</a:t>
            </a:r>
            <a:endParaRPr kumimoji="1" lang="ja-JP" altLang="en-US"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F24788A0-F033-ACD5-5083-17F0DB27824D}"/>
              </a:ext>
            </a:extLst>
          </p:cNvPr>
          <p:cNvSpPr txBox="1"/>
          <p:nvPr/>
        </p:nvSpPr>
        <p:spPr>
          <a:xfrm>
            <a:off x="5222368" y="46928"/>
            <a:ext cx="3877985"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組織名・代表者氏名：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10" name="テキスト ボックス 9">
            <a:extLst>
              <a:ext uri="{FF2B5EF4-FFF2-40B4-BE49-F238E27FC236}">
                <a16:creationId xmlns:a16="http://schemas.microsoft.com/office/drawing/2014/main" id="{82C176C6-F53B-FE58-CC3E-D718E3FB6E16}"/>
              </a:ext>
            </a:extLst>
          </p:cNvPr>
          <p:cNvSpPr txBox="1"/>
          <p:nvPr/>
        </p:nvSpPr>
        <p:spPr>
          <a:xfrm>
            <a:off x="4953000" y="4601272"/>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12" name="テキスト ボックス 11">
            <a:extLst>
              <a:ext uri="{FF2B5EF4-FFF2-40B4-BE49-F238E27FC236}">
                <a16:creationId xmlns:a16="http://schemas.microsoft.com/office/drawing/2014/main" id="{313C1DAE-1BE5-49EC-4D98-407B6055F2A0}"/>
              </a:ext>
            </a:extLst>
          </p:cNvPr>
          <p:cNvSpPr txBox="1"/>
          <p:nvPr/>
        </p:nvSpPr>
        <p:spPr>
          <a:xfrm>
            <a:off x="7430989" y="5513824"/>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3" name="正方形/長方形 12">
            <a:extLst>
              <a:ext uri="{FF2B5EF4-FFF2-40B4-BE49-F238E27FC236}">
                <a16:creationId xmlns:a16="http://schemas.microsoft.com/office/drawing/2014/main" id="{F9491485-6267-B077-9178-FEDAB81AB6FA}"/>
              </a:ext>
            </a:extLst>
          </p:cNvPr>
          <p:cNvSpPr/>
          <p:nvPr/>
        </p:nvSpPr>
        <p:spPr>
          <a:xfrm>
            <a:off x="5033989" y="4649130"/>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407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0" y="925819"/>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11" name="表 10">
            <a:extLst>
              <a:ext uri="{FF2B5EF4-FFF2-40B4-BE49-F238E27FC236}">
                <a16:creationId xmlns:a16="http://schemas.microsoft.com/office/drawing/2014/main" id="{0BCC65C3-0CA5-92FC-6AB0-D2833EE1340F}"/>
              </a:ext>
            </a:extLst>
          </p:cNvPr>
          <p:cNvGraphicFramePr>
            <a:graphicFrameLocks noGrp="1"/>
          </p:cNvGraphicFramePr>
          <p:nvPr>
            <p:extLst>
              <p:ext uri="{D42A27DB-BD31-4B8C-83A1-F6EECF244321}">
                <p14:modId xmlns:p14="http://schemas.microsoft.com/office/powerpoint/2010/main" val="1438850810"/>
              </p:ext>
            </p:extLst>
          </p:nvPr>
        </p:nvGraphicFramePr>
        <p:xfrm>
          <a:off x="5056583" y="2422673"/>
          <a:ext cx="4809000" cy="216408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43997">
                  <a:extLst>
                    <a:ext uri="{9D8B030D-6E8A-4147-A177-3AD203B41FA5}">
                      <a16:colId xmlns:a16="http://schemas.microsoft.com/office/drawing/2014/main" val="2357388432"/>
                    </a:ext>
                  </a:extLst>
                </a:gridCol>
                <a:gridCol w="638456">
                  <a:extLst>
                    <a:ext uri="{9D8B030D-6E8A-4147-A177-3AD203B41FA5}">
                      <a16:colId xmlns:a16="http://schemas.microsoft.com/office/drawing/2014/main" val="505857850"/>
                    </a:ext>
                  </a:extLst>
                </a:gridCol>
              </a:tblGrid>
              <a:tr h="282828">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9922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9922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6890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環境配慮の取組方針の策定や研修の実施に努める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35660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機械等を扱う事業者である場合（該当しない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機械等の適切な整備と管理に努める</a:t>
                      </a:r>
                    </a:p>
                  </a:txBody>
                  <a:tcPr marL="3600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8685970"/>
                  </a:ext>
                </a:extLst>
              </a:tr>
              <a:tr h="29922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2" name="表 7">
            <a:extLst>
              <a:ext uri="{FF2B5EF4-FFF2-40B4-BE49-F238E27FC236}">
                <a16:creationId xmlns:a16="http://schemas.microsoft.com/office/drawing/2014/main" id="{DAFB1B75-1EB8-7D0F-BA61-9B1B957FFDC6}"/>
              </a:ext>
            </a:extLst>
          </p:cNvPr>
          <p:cNvGraphicFramePr>
            <a:graphicFrameLocks noGrp="1"/>
          </p:cNvGraphicFramePr>
          <p:nvPr>
            <p:extLst>
              <p:ext uri="{D42A27DB-BD31-4B8C-83A1-F6EECF244321}">
                <p14:modId xmlns:p14="http://schemas.microsoft.com/office/powerpoint/2010/main" val="3494754308"/>
              </p:ext>
            </p:extLst>
          </p:nvPr>
        </p:nvGraphicFramePr>
        <p:xfrm>
          <a:off x="5056583" y="981944"/>
          <a:ext cx="4809000" cy="140208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34761">
                  <a:extLst>
                    <a:ext uri="{9D8B030D-6E8A-4147-A177-3AD203B41FA5}">
                      <a16:colId xmlns:a16="http://schemas.microsoft.com/office/drawing/2014/main" val="2357388432"/>
                    </a:ext>
                  </a:extLst>
                </a:gridCol>
                <a:gridCol w="647692">
                  <a:extLst>
                    <a:ext uri="{9D8B030D-6E8A-4147-A177-3AD203B41FA5}">
                      <a16:colId xmlns:a16="http://schemas.microsoft.com/office/drawing/2014/main" val="505857850"/>
                    </a:ext>
                  </a:extLst>
                </a:gridCol>
              </a:tblGrid>
              <a:tr h="32992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br>
                        <a:rPr kumimoji="1" lang="en-US" altLang="ja-JP" sz="900" b="0">
                          <a:solidFill>
                            <a:schemeClr val="tx1"/>
                          </a:solidFill>
                          <a:latin typeface="ＭＳ ゴシック" panose="020B0609070205080204" pitchFamily="49" charset="-128"/>
                          <a:ea typeface="ＭＳ ゴシック" panose="020B0609070205080204" pitchFamily="49" charset="-128"/>
                        </a:rPr>
                      </a:b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900" b="0">
                          <a:solidFill>
                            <a:schemeClr val="tx1"/>
                          </a:solidFill>
                          <a:latin typeface="ＭＳ ゴシック" panose="020B0609070205080204" pitchFamily="49" charset="-128"/>
                          <a:ea typeface="ＭＳ ゴシック" panose="020B0609070205080204" pitchFamily="49" charset="-128"/>
                        </a:rPr>
                      </a:b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73773">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生物多様性への影響が想定される工事等を実施する場合（該当しない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生物多様性に配慮した事業実施に努める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1598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26925"/>
                  </a:ext>
                </a:extLst>
              </a:tr>
            </a:tbl>
          </a:graphicData>
        </a:graphic>
      </p:graphicFrame>
      <p:graphicFrame>
        <p:nvGraphicFramePr>
          <p:cNvPr id="13" name="表 7">
            <a:extLst>
              <a:ext uri="{FF2B5EF4-FFF2-40B4-BE49-F238E27FC236}">
                <a16:creationId xmlns:a16="http://schemas.microsoft.com/office/drawing/2014/main" id="{40D796B1-BC60-364D-44F5-23F85F4F9C43}"/>
              </a:ext>
            </a:extLst>
          </p:cNvPr>
          <p:cNvGraphicFramePr>
            <a:graphicFrameLocks noGrp="1"/>
          </p:cNvGraphicFramePr>
          <p:nvPr>
            <p:extLst>
              <p:ext uri="{D42A27DB-BD31-4B8C-83A1-F6EECF244321}">
                <p14:modId xmlns:p14="http://schemas.microsoft.com/office/powerpoint/2010/main" val="3327101233"/>
              </p:ext>
            </p:extLst>
          </p:nvPr>
        </p:nvGraphicFramePr>
        <p:xfrm>
          <a:off x="88583" y="4972690"/>
          <a:ext cx="4809000" cy="1521932"/>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15125">
                  <a:extLst>
                    <a:ext uri="{9D8B030D-6E8A-4147-A177-3AD203B41FA5}">
                      <a16:colId xmlns:a16="http://schemas.microsoft.com/office/drawing/2014/main" val="2357388432"/>
                    </a:ext>
                  </a:extLst>
                </a:gridCol>
                <a:gridCol w="667328">
                  <a:extLst>
                    <a:ext uri="{9D8B030D-6E8A-4147-A177-3AD203B41FA5}">
                      <a16:colId xmlns:a16="http://schemas.microsoft.com/office/drawing/2014/main" val="505857850"/>
                    </a:ext>
                  </a:extLst>
                </a:gridCol>
              </a:tblGrid>
              <a:tr h="38390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900" b="0">
                          <a:solidFill>
                            <a:schemeClr val="tx1"/>
                          </a:solidFill>
                          <a:latin typeface="ＭＳ ゴシック" panose="020B0609070205080204" pitchFamily="49" charset="-128"/>
                          <a:ea typeface="ＭＳ ゴシック" panose="020B0609070205080204" pitchFamily="49" charset="-128"/>
                        </a:rPr>
                      </a:b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110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と畜場でない場合（と畜場である □）</a:t>
                      </a:r>
                    </a:p>
                    <a:p>
                      <a:pPr algn="l"/>
                      <a:r>
                        <a:rPr kumimoji="1" lang="ja-JP" altLang="en-US" sz="1200" b="0">
                          <a:solidFill>
                            <a:schemeClr val="tx1"/>
                          </a:solidFill>
                          <a:latin typeface="ＭＳ 明朝" panose="02020609040205080304" pitchFamily="17" charset="-128"/>
                          <a:ea typeface="ＭＳ 明朝" panose="02020609040205080304" pitchFamily="17" charset="-128"/>
                        </a:rPr>
                        <a:t>食品ロスの削減に努める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1138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58773"/>
                  </a:ext>
                </a:extLst>
              </a:tr>
              <a:tr h="31138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資源の再利用を検討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4946732"/>
                  </a:ext>
                </a:extLst>
              </a:tr>
            </a:tbl>
          </a:graphicData>
        </a:graphic>
      </p:graphicFrame>
      <p:graphicFrame>
        <p:nvGraphicFramePr>
          <p:cNvPr id="14" name="表 7">
            <a:extLst>
              <a:ext uri="{FF2B5EF4-FFF2-40B4-BE49-F238E27FC236}">
                <a16:creationId xmlns:a16="http://schemas.microsoft.com/office/drawing/2014/main" id="{6BB2D83F-D4DE-C94C-82ED-FDD36C2D73CF}"/>
              </a:ext>
            </a:extLst>
          </p:cNvPr>
          <p:cNvGraphicFramePr>
            <a:graphicFrameLocks noGrp="1"/>
          </p:cNvGraphicFramePr>
          <p:nvPr>
            <p:extLst>
              <p:ext uri="{D42A27DB-BD31-4B8C-83A1-F6EECF244321}">
                <p14:modId xmlns:p14="http://schemas.microsoft.com/office/powerpoint/2010/main" val="1762938136"/>
              </p:ext>
            </p:extLst>
          </p:nvPr>
        </p:nvGraphicFramePr>
        <p:xfrm>
          <a:off x="88583" y="2478696"/>
          <a:ext cx="4809000" cy="172212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15125">
                  <a:extLst>
                    <a:ext uri="{9D8B030D-6E8A-4147-A177-3AD203B41FA5}">
                      <a16:colId xmlns:a16="http://schemas.microsoft.com/office/drawing/2014/main" val="2357388432"/>
                    </a:ext>
                  </a:extLst>
                </a:gridCol>
                <a:gridCol w="667328">
                  <a:extLst>
                    <a:ext uri="{9D8B030D-6E8A-4147-A177-3AD203B41FA5}">
                      <a16:colId xmlns:a16="http://schemas.microsoft.com/office/drawing/2014/main" val="505857850"/>
                    </a:ext>
                  </a:extLst>
                </a:gridCol>
              </a:tblGrid>
              <a:tr h="272199">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5504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工場・倉庫・車両等の電気・燃料の使用状況の記録・保存に努める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5504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117004"/>
                  </a:ext>
                </a:extLst>
              </a:tr>
              <a:tr h="35504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ＭＳ 明朝" panose="02020609040205080304" pitchFamily="17" charset="-128"/>
                          <a:ea typeface="ＭＳ 明朝" panose="02020609040205080304" pitchFamily="17" charset="-128"/>
                        </a:rPr>
                        <a:t>環境負荷低減に配慮した商品、原料等の調達を検討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9492618"/>
                  </a:ext>
                </a:extLst>
              </a:tr>
            </a:tbl>
          </a:graphicData>
        </a:graphic>
      </p:graphicFrame>
      <p:graphicFrame>
        <p:nvGraphicFramePr>
          <p:cNvPr id="2" name="表 7">
            <a:extLst>
              <a:ext uri="{FF2B5EF4-FFF2-40B4-BE49-F238E27FC236}">
                <a16:creationId xmlns:a16="http://schemas.microsoft.com/office/drawing/2014/main" id="{DAB46FC6-AB58-D527-597B-080DC08B1A63}"/>
              </a:ext>
            </a:extLst>
          </p:cNvPr>
          <p:cNvGraphicFramePr>
            <a:graphicFrameLocks noGrp="1"/>
          </p:cNvGraphicFramePr>
          <p:nvPr>
            <p:extLst>
              <p:ext uri="{D42A27DB-BD31-4B8C-83A1-F6EECF244321}">
                <p14:modId xmlns:p14="http://schemas.microsoft.com/office/powerpoint/2010/main" val="3256270013"/>
              </p:ext>
            </p:extLst>
          </p:nvPr>
        </p:nvGraphicFramePr>
        <p:xfrm>
          <a:off x="88583" y="4226073"/>
          <a:ext cx="4809000" cy="72136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15125">
                  <a:extLst>
                    <a:ext uri="{9D8B030D-6E8A-4147-A177-3AD203B41FA5}">
                      <a16:colId xmlns:a16="http://schemas.microsoft.com/office/drawing/2014/main" val="2357388432"/>
                    </a:ext>
                  </a:extLst>
                </a:gridCol>
                <a:gridCol w="667328">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5" name="表 7">
            <a:extLst>
              <a:ext uri="{FF2B5EF4-FFF2-40B4-BE49-F238E27FC236}">
                <a16:creationId xmlns:a16="http://schemas.microsoft.com/office/drawing/2014/main" id="{17F885E1-2CA4-598D-E084-2734438E5BF1}"/>
              </a:ext>
            </a:extLst>
          </p:cNvPr>
          <p:cNvGraphicFramePr>
            <a:graphicFrameLocks noGrp="1"/>
          </p:cNvGraphicFramePr>
          <p:nvPr>
            <p:extLst>
              <p:ext uri="{D42A27DB-BD31-4B8C-83A1-F6EECF244321}">
                <p14:modId xmlns:p14="http://schemas.microsoft.com/office/powerpoint/2010/main" val="430272817"/>
              </p:ext>
            </p:extLst>
          </p:nvPr>
        </p:nvGraphicFramePr>
        <p:xfrm>
          <a:off x="88583" y="972773"/>
          <a:ext cx="4809000" cy="65532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296652">
                  <a:extLst>
                    <a:ext uri="{9D8B030D-6E8A-4147-A177-3AD203B41FA5}">
                      <a16:colId xmlns:a16="http://schemas.microsoft.com/office/drawing/2014/main" val="2357388432"/>
                    </a:ext>
                  </a:extLst>
                </a:gridCol>
                <a:gridCol w="685801">
                  <a:extLst>
                    <a:ext uri="{9D8B030D-6E8A-4147-A177-3AD203B41FA5}">
                      <a16:colId xmlns:a16="http://schemas.microsoft.com/office/drawing/2014/main" val="505857850"/>
                    </a:ext>
                  </a:extLst>
                </a:gridCol>
              </a:tblGrid>
              <a:tr h="260155">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7523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環境負荷低減に配慮した原料等の調達を検討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latin typeface="ＭＳ 明朝" panose="02020609040205080304" pitchFamily="17" charset="-128"/>
                          <a:ea typeface="ＭＳ 明朝" panose="02020609040205080304" pitchFamily="17"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24" name="表 7">
            <a:extLst>
              <a:ext uri="{FF2B5EF4-FFF2-40B4-BE49-F238E27FC236}">
                <a16:creationId xmlns:a16="http://schemas.microsoft.com/office/drawing/2014/main" id="{58CB878A-142F-CC2C-02AE-4B191F97F255}"/>
              </a:ext>
            </a:extLst>
          </p:cNvPr>
          <p:cNvGraphicFramePr>
            <a:graphicFrameLocks noGrp="1"/>
          </p:cNvGraphicFramePr>
          <p:nvPr>
            <p:extLst>
              <p:ext uri="{D42A27DB-BD31-4B8C-83A1-F6EECF244321}">
                <p14:modId xmlns:p14="http://schemas.microsoft.com/office/powerpoint/2010/main" val="2844220943"/>
              </p:ext>
            </p:extLst>
          </p:nvPr>
        </p:nvGraphicFramePr>
        <p:xfrm>
          <a:off x="88583" y="1645719"/>
          <a:ext cx="4809000" cy="80772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05888">
                  <a:extLst>
                    <a:ext uri="{9D8B030D-6E8A-4147-A177-3AD203B41FA5}">
                      <a16:colId xmlns:a16="http://schemas.microsoft.com/office/drawing/2014/main" val="2357388432"/>
                    </a:ext>
                  </a:extLst>
                </a:gridCol>
                <a:gridCol w="676565">
                  <a:extLst>
                    <a:ext uri="{9D8B030D-6E8A-4147-A177-3AD203B41FA5}">
                      <a16:colId xmlns:a16="http://schemas.microsoft.com/office/drawing/2014/main" val="505857850"/>
                    </a:ext>
                  </a:extLst>
                </a:gridCol>
              </a:tblGrid>
              <a:tr h="264509">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4501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latin typeface="ＭＳ 明朝" panose="02020609040205080304" pitchFamily="17" charset="-128"/>
                          <a:ea typeface="ＭＳ 明朝" panose="02020609040205080304" pitchFamily="17" charset="-128"/>
                        </a:rPr>
                        <a:t>環境負荷低減に配慮した原料等の調達を検討（再掲）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sp>
        <p:nvSpPr>
          <p:cNvPr id="9" name="テキスト ボックス 8">
            <a:extLst>
              <a:ext uri="{FF2B5EF4-FFF2-40B4-BE49-F238E27FC236}">
                <a16:creationId xmlns:a16="http://schemas.microsoft.com/office/drawing/2014/main" id="{C19BDBC9-EE55-FFAA-2B3F-93FBA5F27557}"/>
              </a:ext>
            </a:extLst>
          </p:cNvPr>
          <p:cNvSpPr txBox="1"/>
          <p:nvPr/>
        </p:nvSpPr>
        <p:spPr>
          <a:xfrm>
            <a:off x="0" y="13151"/>
            <a:ext cx="5144357" cy="646331"/>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endParaRPr kumimoji="1" lang="en-US" altLang="ja-JP" b="1" dirty="0">
              <a:latin typeface="Meiryo UI"/>
              <a:ea typeface="Meiryo UI"/>
            </a:endParaRPr>
          </a:p>
          <a:p>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食品関連事業者向け</a:t>
            </a:r>
            <a:r>
              <a:rPr kumimoji="0" lang="ja-JP" altLang="en-US" b="1" i="0" u="none" strike="noStrike" kern="1200" cap="none" spc="0" normalizeH="0" baseline="0" noProof="0" dirty="0">
                <a:ln>
                  <a:noFill/>
                </a:ln>
                <a:solidFill>
                  <a:prstClr val="black"/>
                </a:solidFill>
                <a:effectLst/>
                <a:uLnTx/>
                <a:uFillTx/>
                <a:latin typeface="メイリオ"/>
                <a:ea typeface="メイリオ"/>
              </a:rPr>
              <a:t>）</a:t>
            </a:r>
            <a:endParaRPr kumimoji="1" lang="en-US" altLang="ja-JP" b="1" dirty="0">
              <a:latin typeface="Meiryo UI"/>
              <a:ea typeface="Meiryo UI"/>
            </a:endParaRPr>
          </a:p>
        </p:txBody>
      </p:sp>
      <p:sp>
        <p:nvSpPr>
          <p:cNvPr id="15" name="テキスト ボックス 14">
            <a:extLst>
              <a:ext uri="{FF2B5EF4-FFF2-40B4-BE49-F238E27FC236}">
                <a16:creationId xmlns:a16="http://schemas.microsoft.com/office/drawing/2014/main" id="{4175CCBB-54D7-71EA-1525-9F019C091419}"/>
              </a:ext>
            </a:extLst>
          </p:cNvPr>
          <p:cNvSpPr txBox="1"/>
          <p:nvPr/>
        </p:nvSpPr>
        <p:spPr>
          <a:xfrm>
            <a:off x="5029696" y="5729700"/>
            <a:ext cx="4849417" cy="938719"/>
          </a:xfrm>
          <a:prstGeom prst="rect">
            <a:avLst/>
          </a:prstGeom>
          <a:noFill/>
        </p:spPr>
        <p:txBody>
          <a:bodyPr wrap="square" rtlCol="0">
            <a:spAutoFit/>
          </a:bodyPr>
          <a:lstStyle/>
          <a:p>
            <a:pPr marL="179388" indent="-179388"/>
            <a:r>
              <a:rPr kumimoji="1" lang="ja-JP" altLang="en-US" sz="1100" dirty="0">
                <a:latin typeface="ＭＳ 明朝" panose="02020609040205080304" pitchFamily="17" charset="-128"/>
                <a:ea typeface="ＭＳ 明朝" panose="02020609040205080304" pitchFamily="17" charset="-128"/>
              </a:rPr>
              <a:t>注１　（５）⑦については、と畜場の場合には□にチェックしてください。この場合、当該項目の申請時・報告時のチェックは不要です。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a:p>
            <a:pPr marL="179388" indent="-179388"/>
            <a:r>
              <a:rPr kumimoji="1" lang="ja-JP" altLang="en-US" sz="1100" dirty="0">
                <a:latin typeface="ＭＳ 明朝" panose="02020609040205080304" pitchFamily="17" charset="-128"/>
                <a:ea typeface="ＭＳ 明朝" panose="02020609040205080304" pitchFamily="17" charset="-128"/>
              </a:rPr>
              <a:t>注２　（６）⑩、（６）⑪、（７）⑮の</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68D04794-1B9A-DFFD-B134-62D98201BF16}"/>
              </a:ext>
            </a:extLst>
          </p:cNvPr>
          <p:cNvSpPr txBox="1"/>
          <p:nvPr/>
        </p:nvSpPr>
        <p:spPr>
          <a:xfrm>
            <a:off x="9050318" y="189828"/>
            <a:ext cx="92384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Ver2.1</a:t>
            </a:r>
            <a:endParaRPr kumimoji="1" lang="ja-JP" altLang="en-US"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FA818992-0728-343E-789C-2E13CA618028}"/>
              </a:ext>
            </a:extLst>
          </p:cNvPr>
          <p:cNvSpPr txBox="1"/>
          <p:nvPr/>
        </p:nvSpPr>
        <p:spPr>
          <a:xfrm>
            <a:off x="5222368" y="46928"/>
            <a:ext cx="3877985"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組織名・代表者氏名：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7" name="テキスト ボックス 6">
            <a:extLst>
              <a:ext uri="{FF2B5EF4-FFF2-40B4-BE49-F238E27FC236}">
                <a16:creationId xmlns:a16="http://schemas.microsoft.com/office/drawing/2014/main" id="{ACD711D5-CBD9-DD51-E13A-B29E9F745F6B}"/>
              </a:ext>
            </a:extLst>
          </p:cNvPr>
          <p:cNvSpPr txBox="1"/>
          <p:nvPr/>
        </p:nvSpPr>
        <p:spPr>
          <a:xfrm>
            <a:off x="4953000" y="4601272"/>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5800A1BB-61E5-1B17-4CD8-8F0AD6826D97}"/>
              </a:ext>
            </a:extLst>
          </p:cNvPr>
          <p:cNvSpPr txBox="1"/>
          <p:nvPr/>
        </p:nvSpPr>
        <p:spPr>
          <a:xfrm>
            <a:off x="7430989" y="5513824"/>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0" name="正方形/長方形 9">
            <a:extLst>
              <a:ext uri="{FF2B5EF4-FFF2-40B4-BE49-F238E27FC236}">
                <a16:creationId xmlns:a16="http://schemas.microsoft.com/office/drawing/2014/main" id="{0185DCA9-DBA9-C832-BD7B-098188B32C14}"/>
              </a:ext>
            </a:extLst>
          </p:cNvPr>
          <p:cNvSpPr/>
          <p:nvPr/>
        </p:nvSpPr>
        <p:spPr>
          <a:xfrm>
            <a:off x="5033989" y="4649130"/>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95054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921279"/>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7" name="表 26">
            <a:extLst>
              <a:ext uri="{FF2B5EF4-FFF2-40B4-BE49-F238E27FC236}">
                <a16:creationId xmlns:a16="http://schemas.microsoft.com/office/drawing/2014/main" id="{3C7941E5-A0C8-A4C0-4E43-94FD6529D2AD}"/>
              </a:ext>
            </a:extLst>
          </p:cNvPr>
          <p:cNvGraphicFramePr>
            <a:graphicFrameLocks noGrp="1"/>
          </p:cNvGraphicFramePr>
          <p:nvPr>
            <p:extLst>
              <p:ext uri="{D42A27DB-BD31-4B8C-83A1-F6EECF244321}">
                <p14:modId xmlns:p14="http://schemas.microsoft.com/office/powerpoint/2010/main" val="1604671459"/>
              </p:ext>
            </p:extLst>
          </p:nvPr>
        </p:nvGraphicFramePr>
        <p:xfrm>
          <a:off x="4974555" y="3495065"/>
          <a:ext cx="4894500" cy="2179320"/>
        </p:xfrm>
        <a:graphic>
          <a:graphicData uri="http://schemas.openxmlformats.org/drawingml/2006/table">
            <a:tbl>
              <a:tblPr firstRow="1" bandRow="1">
                <a:tableStyleId>{912C8C85-51F0-491E-9774-3900AFEF0FD7}</a:tableStyleId>
              </a:tblPr>
              <a:tblGrid>
                <a:gridCol w="267668">
                  <a:extLst>
                    <a:ext uri="{9D8B030D-6E8A-4147-A177-3AD203B41FA5}">
                      <a16:colId xmlns:a16="http://schemas.microsoft.com/office/drawing/2014/main" val="3966827443"/>
                    </a:ext>
                  </a:extLst>
                </a:gridCol>
                <a:gridCol w="676304">
                  <a:extLst>
                    <a:ext uri="{9D8B030D-6E8A-4147-A177-3AD203B41FA5}">
                      <a16:colId xmlns:a16="http://schemas.microsoft.com/office/drawing/2014/main" val="3756062049"/>
                    </a:ext>
                  </a:extLst>
                </a:gridCol>
                <a:gridCol w="3356009">
                  <a:extLst>
                    <a:ext uri="{9D8B030D-6E8A-4147-A177-3AD203B41FA5}">
                      <a16:colId xmlns:a16="http://schemas.microsoft.com/office/drawing/2014/main" val="2357388432"/>
                    </a:ext>
                  </a:extLst>
                </a:gridCol>
                <a:gridCol w="594519">
                  <a:extLst>
                    <a:ext uri="{9D8B030D-6E8A-4147-A177-3AD203B41FA5}">
                      <a16:colId xmlns:a16="http://schemas.microsoft.com/office/drawing/2014/main" val="505857850"/>
                    </a:ext>
                  </a:extLst>
                </a:gridCol>
              </a:tblGrid>
              <a:tr h="32485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10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1000" b="0">
                          <a:solidFill>
                            <a:schemeClr val="tx1"/>
                          </a:solidFill>
                          <a:latin typeface="ＭＳ ゴシック" panose="020B0609070205080204" pitchFamily="49" charset="-128"/>
                          <a:ea typeface="ＭＳ ゴシック" panose="020B0609070205080204" pitchFamily="49" charset="-128"/>
                        </a:rPr>
                      </a:b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924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8924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0606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環境配慮の取組方針の策定や研修の実施に努める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39252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機械等を扱う事業者である場合（該当しない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機械等の適切な整備と管理に努める</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8685970"/>
                  </a:ext>
                </a:extLst>
              </a:tr>
              <a:tr h="28924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30" name="表 7">
            <a:extLst>
              <a:ext uri="{FF2B5EF4-FFF2-40B4-BE49-F238E27FC236}">
                <a16:creationId xmlns:a16="http://schemas.microsoft.com/office/drawing/2014/main" id="{E39C0356-3C95-C47C-144C-13E36EFE284C}"/>
              </a:ext>
            </a:extLst>
          </p:cNvPr>
          <p:cNvGraphicFramePr>
            <a:graphicFrameLocks noGrp="1"/>
          </p:cNvGraphicFramePr>
          <p:nvPr>
            <p:extLst>
              <p:ext uri="{D42A27DB-BD31-4B8C-83A1-F6EECF244321}">
                <p14:modId xmlns:p14="http://schemas.microsoft.com/office/powerpoint/2010/main" val="562291582"/>
              </p:ext>
            </p:extLst>
          </p:nvPr>
        </p:nvGraphicFramePr>
        <p:xfrm>
          <a:off x="4974555" y="974425"/>
          <a:ext cx="4894499" cy="1066800"/>
        </p:xfrm>
        <a:graphic>
          <a:graphicData uri="http://schemas.openxmlformats.org/drawingml/2006/table">
            <a:tbl>
              <a:tblPr firstRow="1" bandRow="1">
                <a:tableStyleId>{912C8C85-51F0-491E-9774-3900AFEF0FD7}</a:tableStyleId>
              </a:tblPr>
              <a:tblGrid>
                <a:gridCol w="267668">
                  <a:extLst>
                    <a:ext uri="{9D8B030D-6E8A-4147-A177-3AD203B41FA5}">
                      <a16:colId xmlns:a16="http://schemas.microsoft.com/office/drawing/2014/main" val="3966827443"/>
                    </a:ext>
                  </a:extLst>
                </a:gridCol>
                <a:gridCol w="657439">
                  <a:extLst>
                    <a:ext uri="{9D8B030D-6E8A-4147-A177-3AD203B41FA5}">
                      <a16:colId xmlns:a16="http://schemas.microsoft.com/office/drawing/2014/main" val="3756062049"/>
                    </a:ext>
                  </a:extLst>
                </a:gridCol>
                <a:gridCol w="3337205">
                  <a:extLst>
                    <a:ext uri="{9D8B030D-6E8A-4147-A177-3AD203B41FA5}">
                      <a16:colId xmlns:a16="http://schemas.microsoft.com/office/drawing/2014/main" val="2357388432"/>
                    </a:ext>
                  </a:extLst>
                </a:gridCol>
                <a:gridCol w="632187">
                  <a:extLst>
                    <a:ext uri="{9D8B030D-6E8A-4147-A177-3AD203B41FA5}">
                      <a16:colId xmlns:a16="http://schemas.microsoft.com/office/drawing/2014/main" val="505857850"/>
                    </a:ext>
                  </a:extLst>
                </a:gridCol>
              </a:tblGrid>
              <a:tr h="352533">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11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53437">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53437">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資源の再利用を検討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58773"/>
                  </a:ext>
                </a:extLst>
              </a:tr>
            </a:tbl>
          </a:graphicData>
        </a:graphic>
      </p:graphicFrame>
      <p:graphicFrame>
        <p:nvGraphicFramePr>
          <p:cNvPr id="31" name="表 7">
            <a:extLst>
              <a:ext uri="{FF2B5EF4-FFF2-40B4-BE49-F238E27FC236}">
                <a16:creationId xmlns:a16="http://schemas.microsoft.com/office/drawing/2014/main" id="{CBE8F60D-84E1-0635-0380-418964769421}"/>
              </a:ext>
            </a:extLst>
          </p:cNvPr>
          <p:cNvGraphicFramePr>
            <a:graphicFrameLocks noGrp="1"/>
          </p:cNvGraphicFramePr>
          <p:nvPr>
            <p:extLst>
              <p:ext uri="{D42A27DB-BD31-4B8C-83A1-F6EECF244321}">
                <p14:modId xmlns:p14="http://schemas.microsoft.com/office/powerpoint/2010/main" val="1457227724"/>
              </p:ext>
            </p:extLst>
          </p:nvPr>
        </p:nvGraphicFramePr>
        <p:xfrm>
          <a:off x="51636" y="2863850"/>
          <a:ext cx="4809000" cy="208788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72062">
                  <a:extLst>
                    <a:ext uri="{9D8B030D-6E8A-4147-A177-3AD203B41FA5}">
                      <a16:colId xmlns:a16="http://schemas.microsoft.com/office/drawing/2014/main" val="3756062049"/>
                    </a:ext>
                  </a:extLst>
                </a:gridCol>
                <a:gridCol w="3352801">
                  <a:extLst>
                    <a:ext uri="{9D8B030D-6E8A-4147-A177-3AD203B41FA5}">
                      <a16:colId xmlns:a16="http://schemas.microsoft.com/office/drawing/2014/main" val="2357388432"/>
                    </a:ext>
                  </a:extLst>
                </a:gridCol>
                <a:gridCol w="621145">
                  <a:extLst>
                    <a:ext uri="{9D8B030D-6E8A-4147-A177-3AD203B41FA5}">
                      <a16:colId xmlns:a16="http://schemas.microsoft.com/office/drawing/2014/main" val="505857850"/>
                    </a:ext>
                  </a:extLst>
                </a:gridCol>
              </a:tblGrid>
              <a:tr h="282029">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67863">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オフィスや車両・機械等の電気・燃料の使用状況の記録・保存に努める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66215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省エネを意識し、不必要・非効率なエネルギー消費をしない（照明、空調、ウォームビズ・クールビズ、燃費効率のよい機械の利用等）ように努める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117004"/>
                  </a:ext>
                </a:extLst>
              </a:tr>
              <a:tr h="367863">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ＭＳ 明朝" panose="02020609040205080304" pitchFamily="17" charset="-128"/>
                          <a:ea typeface="ＭＳ 明朝" panose="02020609040205080304" pitchFamily="17" charset="-128"/>
                        </a:rPr>
                        <a:t>環境負荷低減に配慮した商品、原料等の調達を検討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9492618"/>
                  </a:ext>
                </a:extLst>
              </a:tr>
            </a:tbl>
          </a:graphicData>
        </a:graphic>
      </p:graphicFrame>
      <p:graphicFrame>
        <p:nvGraphicFramePr>
          <p:cNvPr id="2" name="表 7">
            <a:extLst>
              <a:ext uri="{FF2B5EF4-FFF2-40B4-BE49-F238E27FC236}">
                <a16:creationId xmlns:a16="http://schemas.microsoft.com/office/drawing/2014/main" id="{23403E29-A423-730A-74D3-D877B34251E3}"/>
              </a:ext>
            </a:extLst>
          </p:cNvPr>
          <p:cNvGraphicFramePr>
            <a:graphicFrameLocks noGrp="1"/>
          </p:cNvGraphicFramePr>
          <p:nvPr>
            <p:extLst>
              <p:ext uri="{D42A27DB-BD31-4B8C-83A1-F6EECF244321}">
                <p14:modId xmlns:p14="http://schemas.microsoft.com/office/powerpoint/2010/main" val="648740208"/>
              </p:ext>
            </p:extLst>
          </p:nvPr>
        </p:nvGraphicFramePr>
        <p:xfrm>
          <a:off x="51637" y="974425"/>
          <a:ext cx="4808999" cy="818050"/>
        </p:xfrm>
        <a:graphic>
          <a:graphicData uri="http://schemas.openxmlformats.org/drawingml/2006/table">
            <a:tbl>
              <a:tblPr firstRow="1" bandRow="1">
                <a:tableStyleId>{912C8C85-51F0-491E-9774-3900AFEF0FD7}</a:tableStyleId>
              </a:tblPr>
              <a:tblGrid>
                <a:gridCol w="281347">
                  <a:extLst>
                    <a:ext uri="{9D8B030D-6E8A-4147-A177-3AD203B41FA5}">
                      <a16:colId xmlns:a16="http://schemas.microsoft.com/office/drawing/2014/main" val="3966827443"/>
                    </a:ext>
                  </a:extLst>
                </a:gridCol>
                <a:gridCol w="602423">
                  <a:extLst>
                    <a:ext uri="{9D8B030D-6E8A-4147-A177-3AD203B41FA5}">
                      <a16:colId xmlns:a16="http://schemas.microsoft.com/office/drawing/2014/main" val="1478065040"/>
                    </a:ext>
                  </a:extLst>
                </a:gridCol>
                <a:gridCol w="3260732">
                  <a:extLst>
                    <a:ext uri="{9D8B030D-6E8A-4147-A177-3AD203B41FA5}">
                      <a16:colId xmlns:a16="http://schemas.microsoft.com/office/drawing/2014/main" val="2357388432"/>
                    </a:ext>
                  </a:extLst>
                </a:gridCol>
                <a:gridCol w="664497">
                  <a:extLst>
                    <a:ext uri="{9D8B030D-6E8A-4147-A177-3AD203B41FA5}">
                      <a16:colId xmlns:a16="http://schemas.microsoft.com/office/drawing/2014/main" val="505857850"/>
                    </a:ext>
                  </a:extLst>
                </a:gridCol>
              </a:tblGrid>
              <a:tr h="321453">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6753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ja-JP" altLang="en-US" sz="1100" b="1" dirty="0">
                          <a:solidFill>
                            <a:schemeClr val="tx1"/>
                          </a:solidFill>
                          <a:latin typeface="ＭＳ ゴシック"/>
                          <a:ea typeface="ＭＳ ゴシック"/>
                        </a:rPr>
                        <a:t> </a:t>
                      </a:r>
                      <a:r>
                        <a:rPr kumimoji="1" lang="en-US" altLang="ja-JP" sz="1100" b="1" dirty="0">
                          <a:solidFill>
                            <a:schemeClr val="tx1"/>
                          </a:solidFill>
                          <a:latin typeface="ＭＳ ゴシック"/>
                          <a:ea typeface="ＭＳ ゴシック"/>
                        </a:rPr>
                        <a:t>※</a:t>
                      </a:r>
                      <a:r>
                        <a:rPr kumimoji="1" lang="ja-JP" altLang="en-US" sz="1100" b="1" dirty="0">
                          <a:solidFill>
                            <a:schemeClr val="tx1"/>
                          </a:solidFill>
                          <a:latin typeface="ＭＳ ゴシック"/>
                          <a:ea typeface="ＭＳ ゴシック"/>
                        </a:rPr>
                        <a:t>農産物</a:t>
                      </a:r>
                      <a:r>
                        <a:rPr lang="ja-JP" altLang="en-US" sz="1100" b="1" dirty="0">
                          <a:solidFill>
                            <a:schemeClr val="tx1"/>
                          </a:solidFill>
                          <a:latin typeface="ＭＳ ゴシック"/>
                          <a:ea typeface="ＭＳ ゴシック"/>
                        </a:rPr>
                        <a:t>等</a:t>
                      </a:r>
                      <a:r>
                        <a:rPr kumimoji="1" lang="ja-JP" altLang="en-US" sz="1100" b="1" dirty="0">
                          <a:solidFill>
                            <a:schemeClr val="tx1"/>
                          </a:solidFill>
                          <a:latin typeface="ＭＳ ゴシック"/>
                          <a:ea typeface="ＭＳ ゴシック"/>
                        </a:rPr>
                        <a:t>の調達を行う場合（該当しない □）</a:t>
                      </a:r>
                      <a:endParaRPr kumimoji="1" lang="en-US" altLang="ja-JP" sz="1100" b="1" dirty="0">
                        <a:solidFill>
                          <a:schemeClr val="tx1"/>
                        </a:solidFill>
                        <a:latin typeface="ＭＳ ゴシック"/>
                        <a:ea typeface="ＭＳ 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環境負荷低減に配慮した農産物等の調達を検討</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5" name="表 7">
            <a:extLst>
              <a:ext uri="{FF2B5EF4-FFF2-40B4-BE49-F238E27FC236}">
                <a16:creationId xmlns:a16="http://schemas.microsoft.com/office/drawing/2014/main" id="{02FA10FD-C5B6-4E82-EEDB-6787192C77D5}"/>
              </a:ext>
            </a:extLst>
          </p:cNvPr>
          <p:cNvGraphicFramePr>
            <a:graphicFrameLocks noGrp="1"/>
          </p:cNvGraphicFramePr>
          <p:nvPr>
            <p:extLst>
              <p:ext uri="{D42A27DB-BD31-4B8C-83A1-F6EECF244321}">
                <p14:modId xmlns:p14="http://schemas.microsoft.com/office/powerpoint/2010/main" val="2554462225"/>
              </p:ext>
            </p:extLst>
          </p:nvPr>
        </p:nvGraphicFramePr>
        <p:xfrm>
          <a:off x="51636" y="1840550"/>
          <a:ext cx="4809000" cy="975360"/>
        </p:xfrm>
        <a:graphic>
          <a:graphicData uri="http://schemas.openxmlformats.org/drawingml/2006/table">
            <a:tbl>
              <a:tblPr firstRow="1" bandRow="1">
                <a:tableStyleId>{912C8C85-51F0-491E-9774-3900AFEF0FD7}</a:tableStyleId>
              </a:tblPr>
              <a:tblGrid>
                <a:gridCol w="281637">
                  <a:extLst>
                    <a:ext uri="{9D8B030D-6E8A-4147-A177-3AD203B41FA5}">
                      <a16:colId xmlns:a16="http://schemas.microsoft.com/office/drawing/2014/main" val="3966827443"/>
                    </a:ext>
                  </a:extLst>
                </a:gridCol>
                <a:gridCol w="568424">
                  <a:extLst>
                    <a:ext uri="{9D8B030D-6E8A-4147-A177-3AD203B41FA5}">
                      <a16:colId xmlns:a16="http://schemas.microsoft.com/office/drawing/2014/main" val="711524135"/>
                    </a:ext>
                  </a:extLst>
                </a:gridCol>
                <a:gridCol w="3293759">
                  <a:extLst>
                    <a:ext uri="{9D8B030D-6E8A-4147-A177-3AD203B41FA5}">
                      <a16:colId xmlns:a16="http://schemas.microsoft.com/office/drawing/2014/main" val="2357388432"/>
                    </a:ext>
                  </a:extLst>
                </a:gridCol>
                <a:gridCol w="665180">
                  <a:extLst>
                    <a:ext uri="{9D8B030D-6E8A-4147-A177-3AD203B41FA5}">
                      <a16:colId xmlns:a16="http://schemas.microsoft.com/office/drawing/2014/main" val="505857850"/>
                    </a:ext>
                  </a:extLst>
                </a:gridCol>
              </a:tblGrid>
              <a:tr h="308777">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4034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ja-JP" altLang="en-US" sz="1100" b="1">
                          <a:solidFill>
                            <a:schemeClr val="tx1"/>
                          </a:solidFill>
                          <a:latin typeface="ＭＳ ゴシック"/>
                          <a:ea typeface="ＭＳ ゴシック"/>
                        </a:rPr>
                        <a:t> </a:t>
                      </a:r>
                      <a:r>
                        <a:rPr kumimoji="1" lang="en-US" altLang="ja-JP" sz="1100" b="1">
                          <a:solidFill>
                            <a:schemeClr val="tx1"/>
                          </a:solidFill>
                          <a:latin typeface="ＭＳ ゴシック"/>
                          <a:ea typeface="ＭＳ ゴシック"/>
                        </a:rPr>
                        <a:t>※</a:t>
                      </a:r>
                      <a:r>
                        <a:rPr kumimoji="1" lang="ja-JP" altLang="en-US" sz="1100" b="1">
                          <a:solidFill>
                            <a:schemeClr val="tx1"/>
                          </a:solidFill>
                          <a:latin typeface="ＭＳ ゴシック"/>
                          <a:ea typeface="ＭＳ ゴシック"/>
                        </a:rPr>
                        <a:t>農産物</a:t>
                      </a:r>
                      <a:r>
                        <a:rPr lang="ja-JP" altLang="en-US" sz="1100" b="1">
                          <a:solidFill>
                            <a:schemeClr val="tx1"/>
                          </a:solidFill>
                          <a:latin typeface="ＭＳ ゴシック"/>
                          <a:ea typeface="ＭＳ ゴシック"/>
                        </a:rPr>
                        <a:t>等</a:t>
                      </a:r>
                      <a:r>
                        <a:rPr kumimoji="1" lang="ja-JP" altLang="en-US" sz="1100" b="1">
                          <a:solidFill>
                            <a:schemeClr val="tx1"/>
                          </a:solidFill>
                          <a:latin typeface="ＭＳ ゴシック"/>
                          <a:ea typeface="ＭＳ ゴシック"/>
                        </a:rPr>
                        <a:t>の調達を行う場合（該当しない □）</a:t>
                      </a:r>
                      <a:endParaRPr kumimoji="1" lang="en-US" altLang="ja-JP" sz="1100" b="1">
                        <a:solidFill>
                          <a:schemeClr val="tx1"/>
                        </a:solidFill>
                        <a:latin typeface="ＭＳ ゴシック"/>
                        <a:ea typeface="ＭＳ 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ＭＳ 明朝" panose="02020609040205080304" pitchFamily="17" charset="-128"/>
                          <a:ea typeface="ＭＳ 明朝" panose="02020609040205080304" pitchFamily="17" charset="-128"/>
                        </a:rPr>
                        <a:t> 環境負荷低減に配慮した農産物等の調達を検討（再掲）</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9" name="表 7">
            <a:extLst>
              <a:ext uri="{FF2B5EF4-FFF2-40B4-BE49-F238E27FC236}">
                <a16:creationId xmlns:a16="http://schemas.microsoft.com/office/drawing/2014/main" id="{44E7B47C-36CA-9A9B-5A48-F0C07EB9876C}"/>
              </a:ext>
            </a:extLst>
          </p:cNvPr>
          <p:cNvGraphicFramePr>
            <a:graphicFrameLocks noGrp="1"/>
          </p:cNvGraphicFramePr>
          <p:nvPr>
            <p:extLst>
              <p:ext uri="{D42A27DB-BD31-4B8C-83A1-F6EECF244321}">
                <p14:modId xmlns:p14="http://schemas.microsoft.com/office/powerpoint/2010/main" val="657107853"/>
              </p:ext>
            </p:extLst>
          </p:nvPr>
        </p:nvGraphicFramePr>
        <p:xfrm>
          <a:off x="51639" y="4999670"/>
          <a:ext cx="4808997" cy="792480"/>
        </p:xfrm>
        <a:graphic>
          <a:graphicData uri="http://schemas.openxmlformats.org/drawingml/2006/table">
            <a:tbl>
              <a:tblPr firstRow="1" bandRow="1">
                <a:tableStyleId>{912C8C85-51F0-491E-9774-3900AFEF0FD7}</a:tableStyleId>
              </a:tblPr>
              <a:tblGrid>
                <a:gridCol w="281926">
                  <a:extLst>
                    <a:ext uri="{9D8B030D-6E8A-4147-A177-3AD203B41FA5}">
                      <a16:colId xmlns:a16="http://schemas.microsoft.com/office/drawing/2014/main" val="3966827443"/>
                    </a:ext>
                  </a:extLst>
                </a:gridCol>
                <a:gridCol w="543891">
                  <a:extLst>
                    <a:ext uri="{9D8B030D-6E8A-4147-A177-3AD203B41FA5}">
                      <a16:colId xmlns:a16="http://schemas.microsoft.com/office/drawing/2014/main" val="3398224354"/>
                    </a:ext>
                  </a:extLst>
                </a:gridCol>
                <a:gridCol w="3362037">
                  <a:extLst>
                    <a:ext uri="{9D8B030D-6E8A-4147-A177-3AD203B41FA5}">
                      <a16:colId xmlns:a16="http://schemas.microsoft.com/office/drawing/2014/main" val="2357388432"/>
                    </a:ext>
                  </a:extLst>
                </a:gridCol>
                <a:gridCol w="621143">
                  <a:extLst>
                    <a:ext uri="{9D8B030D-6E8A-4147-A177-3AD203B41FA5}">
                      <a16:colId xmlns:a16="http://schemas.microsoft.com/office/drawing/2014/main" val="505857850"/>
                    </a:ext>
                  </a:extLst>
                </a:gridCol>
              </a:tblGrid>
              <a:tr h="26978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4016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a:solidFill>
                            <a:schemeClr val="tx1"/>
                          </a:solidFill>
                          <a:latin typeface="ＭＳ ゴシック" panose="020B0609070205080204" pitchFamily="49" charset="-128"/>
                          <a:ea typeface="ＭＳ ゴシック" panose="020B0609070205080204" pitchFamily="49" charset="-128"/>
                        </a:rPr>
                        <a:t> </a:t>
                      </a: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肥料・飼料等の製造を行う場合（該当しない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 悪臭・害虫の発生防止・低減に努める</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1" name="表 7">
            <a:extLst>
              <a:ext uri="{FF2B5EF4-FFF2-40B4-BE49-F238E27FC236}">
                <a16:creationId xmlns:a16="http://schemas.microsoft.com/office/drawing/2014/main" id="{9391A420-8BAA-82AA-CE6F-3CC43B9F79FA}"/>
              </a:ext>
            </a:extLst>
          </p:cNvPr>
          <p:cNvGraphicFramePr>
            <a:graphicFrameLocks noGrp="1"/>
          </p:cNvGraphicFramePr>
          <p:nvPr>
            <p:extLst>
              <p:ext uri="{D42A27DB-BD31-4B8C-83A1-F6EECF244321}">
                <p14:modId xmlns:p14="http://schemas.microsoft.com/office/powerpoint/2010/main" val="4284595649"/>
              </p:ext>
            </p:extLst>
          </p:nvPr>
        </p:nvGraphicFramePr>
        <p:xfrm>
          <a:off x="4974555" y="2067105"/>
          <a:ext cx="4894500" cy="1402080"/>
        </p:xfrm>
        <a:graphic>
          <a:graphicData uri="http://schemas.openxmlformats.org/drawingml/2006/table">
            <a:tbl>
              <a:tblPr firstRow="1" bandRow="1">
                <a:tableStyleId>{912C8C85-51F0-491E-9774-3900AFEF0FD7}</a:tableStyleId>
              </a:tblPr>
              <a:tblGrid>
                <a:gridCol w="286941">
                  <a:extLst>
                    <a:ext uri="{9D8B030D-6E8A-4147-A177-3AD203B41FA5}">
                      <a16:colId xmlns:a16="http://schemas.microsoft.com/office/drawing/2014/main" val="3966827443"/>
                    </a:ext>
                  </a:extLst>
                </a:gridCol>
                <a:gridCol w="654019">
                  <a:extLst>
                    <a:ext uri="{9D8B030D-6E8A-4147-A177-3AD203B41FA5}">
                      <a16:colId xmlns:a16="http://schemas.microsoft.com/office/drawing/2014/main" val="3756062049"/>
                    </a:ext>
                  </a:extLst>
                </a:gridCol>
                <a:gridCol w="3335929">
                  <a:extLst>
                    <a:ext uri="{9D8B030D-6E8A-4147-A177-3AD203B41FA5}">
                      <a16:colId xmlns:a16="http://schemas.microsoft.com/office/drawing/2014/main" val="2357388432"/>
                    </a:ext>
                  </a:extLst>
                </a:gridCol>
                <a:gridCol w="617611">
                  <a:extLst>
                    <a:ext uri="{9D8B030D-6E8A-4147-A177-3AD203B41FA5}">
                      <a16:colId xmlns:a16="http://schemas.microsoft.com/office/drawing/2014/main" val="505857850"/>
                    </a:ext>
                  </a:extLst>
                </a:gridCol>
              </a:tblGrid>
              <a:tr h="283976">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900" b="0">
                          <a:solidFill>
                            <a:schemeClr val="tx1"/>
                          </a:solidFill>
                          <a:latin typeface="ＭＳ ゴシック" panose="020B0609070205080204" pitchFamily="49" charset="-128"/>
                          <a:ea typeface="ＭＳ ゴシック" panose="020B0609070205080204" pitchFamily="49" charset="-128"/>
                        </a:rPr>
                      </a:b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9387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生物多様性への影響が想定される工事等を実施する場合（該当しない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生物多様性に配慮した事業実施に努める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58057">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26925"/>
                  </a:ext>
                </a:extLst>
              </a:tr>
            </a:tbl>
          </a:graphicData>
        </a:graphic>
      </p:graphicFrame>
      <p:sp>
        <p:nvSpPr>
          <p:cNvPr id="10" name="テキスト ボックス 9">
            <a:extLst>
              <a:ext uri="{FF2B5EF4-FFF2-40B4-BE49-F238E27FC236}">
                <a16:creationId xmlns:a16="http://schemas.microsoft.com/office/drawing/2014/main" id="{9DAF8577-A7B2-9A7B-0E92-6CA66664FCF3}"/>
              </a:ext>
            </a:extLst>
          </p:cNvPr>
          <p:cNvSpPr txBox="1"/>
          <p:nvPr/>
        </p:nvSpPr>
        <p:spPr>
          <a:xfrm>
            <a:off x="0" y="60760"/>
            <a:ext cx="5144357" cy="646331"/>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endParaRPr kumimoji="1" lang="en-US" altLang="ja-JP" b="1" dirty="0">
              <a:latin typeface="Meiryo UI"/>
              <a:ea typeface="Meiryo UI"/>
            </a:endParaRPr>
          </a:p>
          <a:p>
            <a:r>
              <a:rPr lang="ja-JP" altLang="en-US" b="1" dirty="0">
                <a:solidFill>
                  <a:prstClr val="black"/>
                </a:solidFill>
                <a:latin typeface="メイリオ"/>
                <a:ea typeface="メイリオ"/>
              </a:rPr>
              <a:t>（民間事業者・自治体等</a:t>
            </a:r>
            <a:r>
              <a:rPr kumimoji="0" lang="ja-JP" altLang="en-US"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向け</a:t>
            </a:r>
            <a:r>
              <a:rPr kumimoji="0" lang="ja-JP" altLang="en-US" b="1" i="0" u="none" strike="noStrike" kern="1200" cap="none" spc="0" normalizeH="0" baseline="0" noProof="0" dirty="0">
                <a:ln>
                  <a:noFill/>
                </a:ln>
                <a:solidFill>
                  <a:prstClr val="black"/>
                </a:solidFill>
                <a:effectLst/>
                <a:uLnTx/>
                <a:uFillTx/>
                <a:latin typeface="メイリオ"/>
                <a:ea typeface="メイリオ"/>
              </a:rPr>
              <a:t>）</a:t>
            </a:r>
            <a:endParaRPr kumimoji="1" lang="en-US" altLang="ja-JP" b="1" dirty="0">
              <a:latin typeface="Meiryo UI"/>
              <a:ea typeface="Meiryo UI"/>
            </a:endParaRPr>
          </a:p>
        </p:txBody>
      </p:sp>
      <p:sp>
        <p:nvSpPr>
          <p:cNvPr id="12" name="テキスト ボックス 11">
            <a:extLst>
              <a:ext uri="{FF2B5EF4-FFF2-40B4-BE49-F238E27FC236}">
                <a16:creationId xmlns:a16="http://schemas.microsoft.com/office/drawing/2014/main" id="{34DDC1D4-497E-896C-9FBC-6950230988D6}"/>
              </a:ext>
            </a:extLst>
          </p:cNvPr>
          <p:cNvSpPr txBox="1"/>
          <p:nvPr/>
        </p:nvSpPr>
        <p:spPr>
          <a:xfrm>
            <a:off x="16452" y="5862506"/>
            <a:ext cx="4745018" cy="430887"/>
          </a:xfrm>
          <a:prstGeom prst="rect">
            <a:avLst/>
          </a:prstGeom>
          <a:noFill/>
        </p:spPr>
        <p:txBody>
          <a:bodyPr wrap="square" rtlCol="0">
            <a:spAutoFit/>
          </a:bodyPr>
          <a:lstStyle/>
          <a:p>
            <a:pPr marL="90488" indent="-90488"/>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0341A0A6-AF2C-A7E5-3834-E8DD397BD797}"/>
              </a:ext>
            </a:extLst>
          </p:cNvPr>
          <p:cNvSpPr txBox="1"/>
          <p:nvPr/>
        </p:nvSpPr>
        <p:spPr>
          <a:xfrm>
            <a:off x="9050318" y="326185"/>
            <a:ext cx="92384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Ver2.1</a:t>
            </a:r>
            <a:endParaRPr kumimoji="1" lang="ja-JP" altLang="en-US"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ECE685EC-B96C-9668-BC76-A9A1D6A1F636}"/>
              </a:ext>
            </a:extLst>
          </p:cNvPr>
          <p:cNvSpPr txBox="1"/>
          <p:nvPr/>
        </p:nvSpPr>
        <p:spPr>
          <a:xfrm>
            <a:off x="5222368" y="46928"/>
            <a:ext cx="3877985"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組織名・代表者氏名：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7" name="テキスト ボックス 6">
            <a:extLst>
              <a:ext uri="{FF2B5EF4-FFF2-40B4-BE49-F238E27FC236}">
                <a16:creationId xmlns:a16="http://schemas.microsoft.com/office/drawing/2014/main" id="{4C67973A-88D1-E124-1933-C2E9DA7EB811}"/>
              </a:ext>
            </a:extLst>
          </p:cNvPr>
          <p:cNvSpPr txBox="1"/>
          <p:nvPr/>
        </p:nvSpPr>
        <p:spPr>
          <a:xfrm>
            <a:off x="4975443" y="567117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70151054-AAA8-9D53-CA22-CC6A664F7DBF}"/>
              </a:ext>
            </a:extLst>
          </p:cNvPr>
          <p:cNvSpPr txBox="1"/>
          <p:nvPr/>
        </p:nvSpPr>
        <p:spPr>
          <a:xfrm>
            <a:off x="7453432" y="6583731"/>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3" name="正方形/長方形 12">
            <a:extLst>
              <a:ext uri="{FF2B5EF4-FFF2-40B4-BE49-F238E27FC236}">
                <a16:creationId xmlns:a16="http://schemas.microsoft.com/office/drawing/2014/main" id="{77FDAA6F-3730-7192-FD7A-85D72997C85F}"/>
              </a:ext>
            </a:extLst>
          </p:cNvPr>
          <p:cNvSpPr/>
          <p:nvPr/>
        </p:nvSpPr>
        <p:spPr>
          <a:xfrm>
            <a:off x="5056432" y="5719037"/>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275537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B17EF64DAD2524482F6ACA08D652AC2" ma:contentTypeVersion="16" ma:contentTypeDescription="新しいドキュメントを作成します。" ma:contentTypeScope="" ma:versionID="31674b42298d3fdec6700fa5da79dfcd">
  <xsd:schema xmlns:xsd="http://www.w3.org/2001/XMLSchema" xmlns:xs="http://www.w3.org/2001/XMLSchema" xmlns:p="http://schemas.microsoft.com/office/2006/metadata/properties" xmlns:ns2="8dc4876a-02e9-445e-ac49-f1adb2e03a51" xmlns:ns3="534c78fb-fafe-45d4-99e6-1f8a66774257" targetNamespace="http://schemas.microsoft.com/office/2006/metadata/properties" ma:root="true" ma:fieldsID="715b2d96f49969c2c828cbcfb84929bc" ns2:_="" ns3:_="">
    <xsd:import namespace="8dc4876a-02e9-445e-ac49-f1adb2e03a51"/>
    <xsd:import namespace="534c78fb-fafe-45d4-99e6-1f8a6677425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ObjectDetectorVersion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c4876a-02e9-445e-ac49-f1adb2e03a51"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15" nillable="true" ma:displayName="Taxonomy Catch All Column" ma:hidden="true" ma:list="{512cd0d9-6557-4f15-ae10-91208f901c45}" ma:internalName="TaxCatchAll" ma:showField="CatchAllData" ma:web="8dc4876a-02e9-445e-ac49-f1adb2e03a51">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34c78fb-fafe-45d4-99e6-1f8a6677425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559917b4-1401-4b1b-babe-c0da1962a45c"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dc4876a-02e9-445e-ac49-f1adb2e03a51" xsi:nil="true"/>
    <lcf76f155ced4ddcb4097134ff3c332f xmlns="534c78fb-fafe-45d4-99e6-1f8a66774257">
      <Terms xmlns="http://schemas.microsoft.com/office/infopath/2007/PartnerControls"/>
    </lcf76f155ced4ddcb4097134ff3c332f>
    <MediaLengthInSeconds xmlns="534c78fb-fafe-45d4-99e6-1f8a6677425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98D805-6927-4A8C-B481-D635C4362099}"/>
</file>

<file path=customXml/itemProps2.xml><?xml version="1.0" encoding="utf-8"?>
<ds:datastoreItem xmlns:ds="http://schemas.openxmlformats.org/officeDocument/2006/customXml" ds:itemID="{88B7C2A7-38FF-433F-972F-B0D0DCFF91B9}">
  <ds:schemaRefs>
    <ds:schemaRef ds:uri="85ec59af-1a16-40a0-b163-384e34c79a5c"/>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 ds:uri="http://purl.org/dc/dcmitype/"/>
    <ds:schemaRef ds:uri="http://purl.org/dc/elements/1.1/"/>
    <ds:schemaRef ds:uri="04051ca4-4174-4f5a-b4bf-c8092c177d67"/>
    <ds:schemaRef ds:uri="http://purl.org/dc/terms/"/>
  </ds:schemaRefs>
</ds:datastoreItem>
</file>

<file path=customXml/itemProps3.xml><?xml version="1.0" encoding="utf-8"?>
<ds:datastoreItem xmlns:ds="http://schemas.openxmlformats.org/officeDocument/2006/customXml" ds:itemID="{10A28211-5C75-459C-96EF-5E708A7D40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208</TotalTime>
  <Words>3431</Words>
  <Application>Microsoft Office PowerPoint</Application>
  <PresentationFormat>A4 210 x 297 mm</PresentationFormat>
  <Paragraphs>694</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6</vt:i4>
      </vt:variant>
    </vt:vector>
  </HeadingPairs>
  <TitlesOfParts>
    <vt:vector size="16" baseType="lpstr">
      <vt:lpstr>Meiryo UI</vt:lpstr>
      <vt:lpstr>ＭＳ ゴシック</vt:lpstr>
      <vt:lpstr>ＭＳ 明朝</vt:lpstr>
      <vt:lpstr>メイリオ</vt:lpstr>
      <vt:lpstr>游ゴシック</vt:lpstr>
      <vt:lpstr>Arial</vt:lpstr>
      <vt:lpstr>Calibri</vt:lpstr>
      <vt:lpstr>Calibri Light</vt:lpstr>
      <vt:lpstr>Office テーマ</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輸出支援課</cp:lastModifiedBy>
  <cp:revision>17</cp:revision>
  <cp:lastPrinted>2023-12-20T06:50:18Z</cp:lastPrinted>
  <dcterms:created xsi:type="dcterms:W3CDTF">2023-04-07T00:51:12Z</dcterms:created>
  <dcterms:modified xsi:type="dcterms:W3CDTF">2025-02-06T09:13:15Z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0x0101006B17EF64DAD2524482F6ACA08D652AC2</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