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4"/>
    <p:sldMasterId id="2147483720" r:id="rId5"/>
  </p:sldMasterIdLst>
  <p:notesMasterIdLst>
    <p:notesMasterId r:id="rId12"/>
  </p:notesMasterIdLst>
  <p:sldIdLst>
    <p:sldId id="2147378892" r:id="rId6"/>
    <p:sldId id="845" r:id="rId7"/>
    <p:sldId id="2147378878" r:id="rId8"/>
    <p:sldId id="2147378879" r:id="rId9"/>
    <p:sldId id="2147378880" r:id="rId10"/>
    <p:sldId id="2147378881" r:id="rId11"/>
  </p:sldIdLst>
  <p:sldSz cx="9906000" cy="6858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72C4"/>
    <a:srgbClr val="0070C0"/>
    <a:srgbClr val="FFCCFF"/>
    <a:srgbClr val="FF00FF"/>
    <a:srgbClr val="2585C9"/>
    <a:srgbClr val="00B050"/>
    <a:srgbClr val="70AD47"/>
    <a:srgbClr val="DAE3F3"/>
    <a:srgbClr val="FFF2CC"/>
    <a:srgbClr val="A8BF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1E86954-EC03-4532-A84D-388D267B23B3}" v="285" dt="2023-12-20T07:31:48.043"/>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17292A2E-F333-43FB-9621-5CBBE7FDCDCB}" styleName="淡色スタイル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0E3FDE45-AF77-4B5C-9715-49D594BDF05E}" styleName="淡色スタイル 1 - アクセント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68D230F3-CF80-4859-8CE7-A43EE81993B5}" styleName="淡色スタイル 1 - アクセント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1" d="100"/>
          <a:sy n="101" d="100"/>
        </p:scale>
        <p:origin x="1596"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notesMaster" Target="notesMasters/notesMaster1.xml"/><Relationship Id="rId17"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theme" Target="theme/theme1.xml"/><Relationship Id="rId10" Type="http://schemas.openxmlformats.org/officeDocument/2006/relationships/slide" Target="slides/slide5.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5"/>
            <a:ext cx="2918621" cy="494813"/>
          </a:xfrm>
          <a:prstGeom prst="rect">
            <a:avLst/>
          </a:prstGeom>
        </p:spPr>
        <p:txBody>
          <a:bodyPr vert="horz" lIns="90609" tIns="45301" rIns="90609" bIns="45301"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577" y="5"/>
            <a:ext cx="2918621" cy="494813"/>
          </a:xfrm>
          <a:prstGeom prst="rect">
            <a:avLst/>
          </a:prstGeom>
        </p:spPr>
        <p:txBody>
          <a:bodyPr vert="horz" lIns="90609" tIns="45301" rIns="90609" bIns="45301" rtlCol="0"/>
          <a:lstStyle>
            <a:lvl1pPr algn="r">
              <a:defRPr sz="1200"/>
            </a:lvl1pPr>
          </a:lstStyle>
          <a:p>
            <a:fld id="{7EE5BBA3-23BA-421E-A6B2-40CBB36E4ACA}" type="datetimeFigureOut">
              <a:rPr kumimoji="1" lang="ja-JP" altLang="en-US" smtClean="0"/>
              <a:t>2026/2/26</a:t>
            </a:fld>
            <a:endParaRPr kumimoji="1" lang="ja-JP" altLang="en-US"/>
          </a:p>
        </p:txBody>
      </p:sp>
      <p:sp>
        <p:nvSpPr>
          <p:cNvPr id="4" name="スライド イメージ プレースホルダー 3"/>
          <p:cNvSpPr>
            <a:spLocks noGrp="1" noRot="1" noChangeAspect="1"/>
          </p:cNvSpPr>
          <p:nvPr>
            <p:ph type="sldImg" idx="2"/>
          </p:nvPr>
        </p:nvSpPr>
        <p:spPr>
          <a:xfrm>
            <a:off x="963613" y="1233488"/>
            <a:ext cx="4808537" cy="3330575"/>
          </a:xfrm>
          <a:prstGeom prst="rect">
            <a:avLst/>
          </a:prstGeom>
          <a:noFill/>
          <a:ln w="12700">
            <a:solidFill>
              <a:prstClr val="black"/>
            </a:solidFill>
          </a:ln>
        </p:spPr>
        <p:txBody>
          <a:bodyPr vert="horz" lIns="90609" tIns="45301" rIns="90609" bIns="45301" rtlCol="0" anchor="ctr"/>
          <a:lstStyle/>
          <a:p>
            <a:endParaRPr lang="ja-JP" altLang="en-US"/>
          </a:p>
        </p:txBody>
      </p:sp>
      <p:sp>
        <p:nvSpPr>
          <p:cNvPr id="5" name="ノート プレースホルダー 4"/>
          <p:cNvSpPr>
            <a:spLocks noGrp="1"/>
          </p:cNvSpPr>
          <p:nvPr>
            <p:ph type="body" sz="quarter" idx="3"/>
          </p:nvPr>
        </p:nvSpPr>
        <p:spPr>
          <a:xfrm>
            <a:off x="673891" y="4748001"/>
            <a:ext cx="5387982" cy="3884437"/>
          </a:xfrm>
          <a:prstGeom prst="rect">
            <a:avLst/>
          </a:prstGeom>
        </p:spPr>
        <p:txBody>
          <a:bodyPr vert="horz" lIns="90609" tIns="45301" rIns="90609" bIns="45301"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5" y="9371505"/>
            <a:ext cx="2918621" cy="494813"/>
          </a:xfrm>
          <a:prstGeom prst="rect">
            <a:avLst/>
          </a:prstGeom>
        </p:spPr>
        <p:txBody>
          <a:bodyPr vert="horz" lIns="90609" tIns="45301" rIns="90609" bIns="45301"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577" y="9371505"/>
            <a:ext cx="2918621" cy="494813"/>
          </a:xfrm>
          <a:prstGeom prst="rect">
            <a:avLst/>
          </a:prstGeom>
        </p:spPr>
        <p:txBody>
          <a:bodyPr vert="horz" lIns="90609" tIns="45301" rIns="90609" bIns="45301" rtlCol="0" anchor="b"/>
          <a:lstStyle>
            <a:lvl1pPr algn="r">
              <a:defRPr sz="1200"/>
            </a:lvl1pPr>
          </a:lstStyle>
          <a:p>
            <a:fld id="{CC9E4919-8921-4E53-817D-973F5F6DF7C1}" type="slidenum">
              <a:rPr kumimoji="1" lang="ja-JP" altLang="en-US" smtClean="0"/>
              <a:t>‹#›</a:t>
            </a:fld>
            <a:endParaRPr kumimoji="1" lang="ja-JP" altLang="en-US"/>
          </a:p>
        </p:txBody>
      </p:sp>
    </p:spTree>
    <p:extLst>
      <p:ext uri="{BB962C8B-B14F-4D97-AF65-F5344CB8AC3E}">
        <p14:creationId xmlns:p14="http://schemas.microsoft.com/office/powerpoint/2010/main" val="269626582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B078DEA9-2112-4563-A7F5-931734AC6426}" type="datetime1">
              <a:rPr kumimoji="1" lang="ja-JP" altLang="en-US" smtClean="0"/>
              <a:t>2026/2/26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lvl1pPr>
              <a:defRPr sz="1600">
                <a:solidFill>
                  <a:schemeClr val="tx1"/>
                </a:solidFill>
              </a:defRPr>
            </a:lvl1pPr>
          </a:lstStyle>
          <a:p>
            <a:fld id="{CD5F4820-36F6-4D2D-AAED-C6E06ADCA58D}" type="slidenum">
              <a:rPr kumimoji="1" lang="ja-JP" altLang="en-US" smtClean="0"/>
              <a:pPr/>
              <a:t>‹#›</a:t>
            </a:fld>
            <a:endParaRPr kumimoji="1" lang="ja-JP" altLang="en-US"/>
          </a:p>
        </p:txBody>
      </p:sp>
    </p:spTree>
    <p:extLst>
      <p:ext uri="{BB962C8B-B14F-4D97-AF65-F5344CB8AC3E}">
        <p14:creationId xmlns:p14="http://schemas.microsoft.com/office/powerpoint/2010/main" val="347797290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C27245D3-122F-4954-8250-F1B018B09E80}" type="datetime1">
              <a:rPr kumimoji="1" lang="ja-JP" altLang="en-US" smtClean="0"/>
              <a:t>2026/2/26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18829059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18AF18F4-61C2-48AC-9382-7659CC0D382E}" type="datetime1">
              <a:rPr kumimoji="1" lang="ja-JP" altLang="en-US" smtClean="0"/>
              <a:t>2026/2/26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19116582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04679C2E-1A88-4760-8FF1-AA9C8DE7BA0E}" type="datetime1">
              <a:rPr kumimoji="1" lang="ja-JP" altLang="en-US" smtClean="0"/>
              <a:t>2026/2/26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35504781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6E4801D7-E274-4B5C-8218-148B6D91F34C}" type="datetime1">
              <a:rPr kumimoji="1" lang="ja-JP" altLang="en-US" smtClean="0"/>
              <a:t>2026/2/26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a:xfrm>
            <a:off x="7651716" y="6356352"/>
            <a:ext cx="2228850" cy="365125"/>
          </a:xfrm>
        </p:spPr>
        <p:txBody>
          <a:bodyPr/>
          <a:lstStyle>
            <a:lvl1pPr>
              <a:defRPr sz="2000">
                <a:solidFill>
                  <a:schemeClr val="tx1"/>
                </a:solidFill>
              </a:defRPr>
            </a:lvl1pPr>
          </a:lstStyle>
          <a:p>
            <a:fld id="{59976C32-8F02-40FE-954F-E3DC56C57746}" type="slidenum">
              <a:rPr kumimoji="1" lang="ja-JP" altLang="en-US" smtClean="0"/>
              <a:pPr/>
              <a:t>‹#›</a:t>
            </a:fld>
            <a:endParaRPr kumimoji="1" lang="ja-JP" altLang="en-US"/>
          </a:p>
        </p:txBody>
      </p:sp>
    </p:spTree>
    <p:extLst>
      <p:ext uri="{BB962C8B-B14F-4D97-AF65-F5344CB8AC3E}">
        <p14:creationId xmlns:p14="http://schemas.microsoft.com/office/powerpoint/2010/main" val="241204046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0DB6EB8-B655-47F2-95F8-9A4D4F7496C9}" type="datetime1">
              <a:rPr kumimoji="1" lang="ja-JP" altLang="en-US" smtClean="0"/>
              <a:t>2026/2/26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120776806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558E0EFA-B4A3-4363-B3B2-12427901EFDE}" type="datetime1">
              <a:rPr kumimoji="1" lang="ja-JP" altLang="en-US" smtClean="0"/>
              <a:t>2026/2/26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25970039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DDD825F7-FAFD-4873-B481-D0BD764A5D9F}" type="datetime1">
              <a:rPr kumimoji="1" lang="ja-JP" altLang="en-US" smtClean="0"/>
              <a:t>2026/2/26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182338297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134F4948-A4FB-4BBA-8528-0A00A40EB8B3}" type="datetime1">
              <a:rPr kumimoji="1" lang="ja-JP" altLang="en-US" smtClean="0"/>
              <a:t>2026/2/26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29650464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C9D613-90EF-4C13-AE73-F38923157F8A}" type="datetime1">
              <a:rPr kumimoji="1" lang="ja-JP" altLang="en-US" smtClean="0"/>
              <a:t>2026/2/26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62145605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E60A305-3C75-4523-88FE-1212F819FD31}" type="datetime1">
              <a:rPr kumimoji="1" lang="ja-JP" altLang="en-US" smtClean="0"/>
              <a:t>2026/2/26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36912488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5CA0473B-CB24-45BD-859B-BC66505A86EB}" type="datetime1">
              <a:rPr kumimoji="1" lang="ja-JP" altLang="en-US" smtClean="0"/>
              <a:t>2026/2/26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a:xfrm>
            <a:off x="7651711" y="6356352"/>
            <a:ext cx="2228850" cy="365125"/>
          </a:xfrm>
        </p:spPr>
        <p:txBody>
          <a:bodyPr/>
          <a:lstStyle>
            <a:lvl1pPr>
              <a:defRPr sz="1800">
                <a:solidFill>
                  <a:schemeClr val="tx1"/>
                </a:solidFill>
              </a:defRPr>
            </a:lvl1pPr>
          </a:lstStyle>
          <a:p>
            <a:fld id="{CD5F4820-36F6-4D2D-AAED-C6E06ADCA58D}" type="slidenum">
              <a:rPr kumimoji="1" lang="ja-JP" altLang="en-US" smtClean="0"/>
              <a:pPr/>
              <a:t>‹#›</a:t>
            </a:fld>
            <a:endParaRPr kumimoji="1" lang="ja-JP" altLang="en-US"/>
          </a:p>
        </p:txBody>
      </p:sp>
    </p:spTree>
    <p:extLst>
      <p:ext uri="{BB962C8B-B14F-4D97-AF65-F5344CB8AC3E}">
        <p14:creationId xmlns:p14="http://schemas.microsoft.com/office/powerpoint/2010/main" val="59875981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B1B0A31-95B7-4F85-B552-695743C423A7}" type="datetime1">
              <a:rPr kumimoji="1" lang="ja-JP" altLang="en-US" smtClean="0"/>
              <a:t>2026/2/26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133311787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9581ECE8-6D0E-4C07-BB67-F3E6C1D90C79}" type="datetime1">
              <a:rPr kumimoji="1" lang="ja-JP" altLang="en-US" smtClean="0"/>
              <a:t>2026/2/26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27857613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ACAC2119-DB24-46C6-B4D3-923E22CE2C94}" type="datetime1">
              <a:rPr kumimoji="1" lang="ja-JP" altLang="en-US" smtClean="0"/>
              <a:t>2026/2/26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35428991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397C5D7A-0113-4798-BD02-4976B09DD63C}" type="datetime1">
              <a:rPr kumimoji="1" lang="ja-JP" altLang="en-US" smtClean="0"/>
              <a:t>2026/2/26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5411907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53F2C3EB-F463-49D5-A78F-0049D0B7421E}" type="datetime1">
              <a:rPr kumimoji="1" lang="ja-JP" altLang="en-US" smtClean="0"/>
              <a:t>2026/2/26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12583764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BB29D4CA-0452-4538-B8F9-D36D77891E90}" type="datetime1">
              <a:rPr kumimoji="1" lang="ja-JP" altLang="en-US" smtClean="0"/>
              <a:t>2026/2/26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22858061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2F85AF43-9E49-481F-87A3-5CCDED8CC990}" type="datetime1">
              <a:rPr kumimoji="1" lang="ja-JP" altLang="en-US" smtClean="0"/>
              <a:t>2026/2/26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23957089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9F15FB-B7D1-4A62-889A-76E20E68CF89}" type="datetime1">
              <a:rPr kumimoji="1" lang="ja-JP" altLang="en-US" smtClean="0"/>
              <a:t>2026/2/26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4230608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C0FE21B-93E7-4691-ABA4-F5ED958FEAA6}" type="datetime1">
              <a:rPr kumimoji="1" lang="ja-JP" altLang="en-US" smtClean="0"/>
              <a:t>2026/2/26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14798745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E5BA7CD-FD9C-41B0-AADE-C05DA468DB68}" type="datetime1">
              <a:rPr kumimoji="1" lang="ja-JP" altLang="en-US" smtClean="0"/>
              <a:t>2026/2/26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19379677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24086D-A45F-45F3-86C4-60334BD04A9F}" type="datetime1">
              <a:rPr kumimoji="1" lang="ja-JP" altLang="en-US" smtClean="0"/>
              <a:t>2026/2/26</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1825498201"/>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8969082-1A5B-4A4B-8245-6A1EB3D57239}" type="datetime1">
              <a:rPr kumimoji="1" lang="ja-JP" altLang="en-US" smtClean="0"/>
              <a:t>2026/2/26</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1555431418"/>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表 7">
            <a:extLst>
              <a:ext uri="{FF2B5EF4-FFF2-40B4-BE49-F238E27FC236}">
                <a16:creationId xmlns:a16="http://schemas.microsoft.com/office/drawing/2014/main" id="{293446D4-71E4-FB19-4247-A3ADE7B06ADD}"/>
              </a:ext>
            </a:extLst>
          </p:cNvPr>
          <p:cNvGraphicFramePr>
            <a:graphicFrameLocks noGrp="1"/>
          </p:cNvGraphicFramePr>
          <p:nvPr>
            <p:extLst>
              <p:ext uri="{D42A27DB-BD31-4B8C-83A1-F6EECF244321}">
                <p14:modId xmlns:p14="http://schemas.microsoft.com/office/powerpoint/2010/main" val="2550096742"/>
              </p:ext>
            </p:extLst>
          </p:nvPr>
        </p:nvGraphicFramePr>
        <p:xfrm>
          <a:off x="5033989" y="3996666"/>
          <a:ext cx="4794000" cy="1715453"/>
        </p:xfrm>
        <a:graphic>
          <a:graphicData uri="http://schemas.openxmlformats.org/drawingml/2006/table">
            <a:tbl>
              <a:tblPr firstRow="1" bandRow="1">
                <a:tableStyleId>{912C8C85-51F0-491E-9774-3900AFEF0FD7}</a:tableStyleId>
              </a:tblPr>
              <a:tblGrid>
                <a:gridCol w="262172">
                  <a:extLst>
                    <a:ext uri="{9D8B030D-6E8A-4147-A177-3AD203B41FA5}">
                      <a16:colId xmlns:a16="http://schemas.microsoft.com/office/drawing/2014/main" val="3966827443"/>
                    </a:ext>
                  </a:extLst>
                </a:gridCol>
                <a:gridCol w="561797">
                  <a:extLst>
                    <a:ext uri="{9D8B030D-6E8A-4147-A177-3AD203B41FA5}">
                      <a16:colId xmlns:a16="http://schemas.microsoft.com/office/drawing/2014/main" val="3756062049"/>
                    </a:ext>
                  </a:extLst>
                </a:gridCol>
                <a:gridCol w="3333175">
                  <a:extLst>
                    <a:ext uri="{9D8B030D-6E8A-4147-A177-3AD203B41FA5}">
                      <a16:colId xmlns:a16="http://schemas.microsoft.com/office/drawing/2014/main" val="2357388432"/>
                    </a:ext>
                  </a:extLst>
                </a:gridCol>
                <a:gridCol w="636856">
                  <a:extLst>
                    <a:ext uri="{9D8B030D-6E8A-4147-A177-3AD203B41FA5}">
                      <a16:colId xmlns:a16="http://schemas.microsoft.com/office/drawing/2014/main" val="505857850"/>
                    </a:ext>
                  </a:extLst>
                </a:gridCol>
              </a:tblGrid>
              <a:tr h="282850">
                <a:tc>
                  <a:txBody>
                    <a:bodyPr/>
                    <a:lstStyle/>
                    <a:p>
                      <a:pPr algn="ctr"/>
                      <a:endParaRPr kumimoji="1" lang="ja-JP" altLang="en-US" sz="12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r>
                        <a:rPr kumimoji="1" lang="en-US" altLang="ja-JP" sz="800" b="0">
                          <a:solidFill>
                            <a:schemeClr val="tx1"/>
                          </a:solidFill>
                          <a:latin typeface="ＭＳ ゴシック" panose="020B0609070205080204" pitchFamily="49" charset="-128"/>
                          <a:ea typeface="ＭＳ ゴシック" panose="020B0609070205080204" pitchFamily="49" charset="-128"/>
                        </a:rPr>
                        <a:t>)</a:t>
                      </a:r>
                      <a:endParaRPr kumimoji="1" lang="ja-JP" altLang="en-US" sz="900" b="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（７）環境関係法令の遵守等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28800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⑯</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ts val="1500"/>
                        </a:lnSpc>
                      </a:pPr>
                      <a:r>
                        <a:rPr kumimoji="1" lang="ja-JP" altLang="en-US" sz="1200" b="0">
                          <a:solidFill>
                            <a:schemeClr val="tx1"/>
                          </a:solidFill>
                          <a:latin typeface="ＭＳ 明朝" panose="02020609040205080304" pitchFamily="17" charset="-128"/>
                          <a:ea typeface="ＭＳ 明朝" panose="02020609040205080304" pitchFamily="17" charset="-128"/>
                        </a:rPr>
                        <a:t>みどりの食料システム戦略の理解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28800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ts val="1500"/>
                        </a:lnSpc>
                      </a:pPr>
                      <a:r>
                        <a:rPr kumimoji="1" lang="ja-JP" altLang="en-US" sz="1200" b="0" dirty="0">
                          <a:solidFill>
                            <a:schemeClr val="tx1"/>
                          </a:solidFill>
                          <a:latin typeface="ＭＳ 明朝" panose="02020609040205080304" pitchFamily="17" charset="-128"/>
                          <a:ea typeface="ＭＳ 明朝" panose="02020609040205080304" pitchFamily="17" charset="-128"/>
                        </a:rPr>
                        <a:t>関係法令の遵守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43200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⑱</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ts val="1500"/>
                        </a:lnSpc>
                      </a:pPr>
                      <a:r>
                        <a:rPr kumimoji="1" lang="ja-JP" altLang="en-US" sz="1200" b="0" dirty="0">
                          <a:solidFill>
                            <a:schemeClr val="tx1"/>
                          </a:solidFill>
                          <a:latin typeface="ＭＳ 明朝" panose="02020609040205080304" pitchFamily="17" charset="-128"/>
                          <a:ea typeface="ＭＳ 明朝" panose="02020609040205080304" pitchFamily="17" charset="-128"/>
                        </a:rPr>
                        <a:t>農業機械等の装置・車両の適切な整備と管理の実施に努める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2159383"/>
                  </a:ext>
                </a:extLst>
              </a:tr>
              <a:tr h="28800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⑲</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ts val="1500"/>
                        </a:lnSpc>
                      </a:pPr>
                      <a:r>
                        <a:rPr kumimoji="1" lang="ja-JP" altLang="en-US" sz="1200" b="0" dirty="0">
                          <a:solidFill>
                            <a:schemeClr val="tx1"/>
                          </a:solidFill>
                          <a:latin typeface="ＭＳ 明朝" panose="02020609040205080304" pitchFamily="17" charset="-128"/>
                          <a:ea typeface="ＭＳ 明朝" panose="02020609040205080304" pitchFamily="17" charset="-128"/>
                        </a:rPr>
                        <a:t>正しい知識に基づく作業安全に努める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14092227"/>
                  </a:ext>
                </a:extLst>
              </a:tr>
            </a:tbl>
          </a:graphicData>
        </a:graphic>
      </p:graphicFrame>
      <p:graphicFrame>
        <p:nvGraphicFramePr>
          <p:cNvPr id="13" name="表 7">
            <a:extLst>
              <a:ext uri="{FF2B5EF4-FFF2-40B4-BE49-F238E27FC236}">
                <a16:creationId xmlns:a16="http://schemas.microsoft.com/office/drawing/2014/main" id="{052E650D-22EC-BFA3-F5F0-313AF2B4B137}"/>
              </a:ext>
            </a:extLst>
          </p:cNvPr>
          <p:cNvGraphicFramePr>
            <a:graphicFrameLocks noGrp="1"/>
          </p:cNvGraphicFramePr>
          <p:nvPr>
            <p:extLst>
              <p:ext uri="{D42A27DB-BD31-4B8C-83A1-F6EECF244321}">
                <p14:modId xmlns:p14="http://schemas.microsoft.com/office/powerpoint/2010/main" val="1054315077"/>
              </p:ext>
            </p:extLst>
          </p:nvPr>
        </p:nvGraphicFramePr>
        <p:xfrm>
          <a:off x="5033989" y="2450731"/>
          <a:ext cx="4794000" cy="1515178"/>
        </p:xfrm>
        <a:graphic>
          <a:graphicData uri="http://schemas.openxmlformats.org/drawingml/2006/table">
            <a:tbl>
              <a:tblPr firstRow="1" bandRow="1">
                <a:tableStyleId>{912C8C85-51F0-491E-9774-3900AFEF0FD7}</a:tableStyleId>
              </a:tblPr>
              <a:tblGrid>
                <a:gridCol w="262172">
                  <a:extLst>
                    <a:ext uri="{9D8B030D-6E8A-4147-A177-3AD203B41FA5}">
                      <a16:colId xmlns:a16="http://schemas.microsoft.com/office/drawing/2014/main" val="3966827443"/>
                    </a:ext>
                  </a:extLst>
                </a:gridCol>
                <a:gridCol w="561797">
                  <a:extLst>
                    <a:ext uri="{9D8B030D-6E8A-4147-A177-3AD203B41FA5}">
                      <a16:colId xmlns:a16="http://schemas.microsoft.com/office/drawing/2014/main" val="3756062049"/>
                    </a:ext>
                  </a:extLst>
                </a:gridCol>
                <a:gridCol w="3340008">
                  <a:extLst>
                    <a:ext uri="{9D8B030D-6E8A-4147-A177-3AD203B41FA5}">
                      <a16:colId xmlns:a16="http://schemas.microsoft.com/office/drawing/2014/main" val="2357388432"/>
                    </a:ext>
                  </a:extLst>
                </a:gridCol>
                <a:gridCol w="630023">
                  <a:extLst>
                    <a:ext uri="{9D8B030D-6E8A-4147-A177-3AD203B41FA5}">
                      <a16:colId xmlns:a16="http://schemas.microsoft.com/office/drawing/2014/main" val="505857850"/>
                    </a:ext>
                  </a:extLst>
                </a:gridCol>
              </a:tblGrid>
              <a:tr h="423612">
                <a:tc>
                  <a:txBody>
                    <a:bodyPr/>
                    <a:lstStyle/>
                    <a:p>
                      <a:pPr algn="ctr"/>
                      <a:endParaRPr kumimoji="1" lang="ja-JP" altLang="en-US" sz="12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r>
                        <a:rPr kumimoji="1" lang="en-US" altLang="ja-JP" sz="800" b="0">
                          <a:solidFill>
                            <a:schemeClr val="tx1"/>
                          </a:solidFill>
                          <a:latin typeface="ＭＳ ゴシック" panose="020B0609070205080204" pitchFamily="49" charset="-128"/>
                          <a:ea typeface="ＭＳ ゴシック" panose="020B0609070205080204" pitchFamily="49" charset="-128"/>
                        </a:rPr>
                        <a:t>)</a:t>
                      </a:r>
                      <a:endParaRPr kumimoji="1" lang="ja-JP" altLang="en-US" sz="900" b="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（６）生物多様性への悪影響の防止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61200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⑭</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ts val="1500"/>
                        </a:lnSpc>
                      </a:pPr>
                      <a:r>
                        <a:rPr kumimoji="1" lang="ja-JP" altLang="en-US" sz="1200" b="0" dirty="0">
                          <a:solidFill>
                            <a:schemeClr val="tx1"/>
                          </a:solidFill>
                          <a:latin typeface="ＭＳ 明朝" panose="02020609040205080304" pitchFamily="17" charset="-128"/>
                          <a:ea typeface="ＭＳ 明朝" panose="02020609040205080304" pitchFamily="17" charset="-128"/>
                        </a:rPr>
                        <a:t>病害虫・雑草の発生状況を把握した上で防除の要否及びタイミングの判断に努める（再掲）</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43200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ts val="1500"/>
                        </a:lnSpc>
                      </a:pPr>
                      <a:r>
                        <a:rPr kumimoji="1" lang="ja-JP" altLang="en-US" sz="1200" b="0" dirty="0">
                          <a:solidFill>
                            <a:schemeClr val="tx1"/>
                          </a:solidFill>
                          <a:latin typeface="ＭＳ 明朝" panose="02020609040205080304" pitchFamily="17" charset="-128"/>
                          <a:ea typeface="ＭＳ 明朝" panose="02020609040205080304" pitchFamily="17" charset="-128"/>
                        </a:rPr>
                        <a:t>多様な防除方法（防除資材、使用方法）を活用した防除を検討（再掲）</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bl>
          </a:graphicData>
        </a:graphic>
      </p:graphicFrame>
      <p:graphicFrame>
        <p:nvGraphicFramePr>
          <p:cNvPr id="12" name="表 7">
            <a:extLst>
              <a:ext uri="{FF2B5EF4-FFF2-40B4-BE49-F238E27FC236}">
                <a16:creationId xmlns:a16="http://schemas.microsoft.com/office/drawing/2014/main" id="{776937D9-6D23-AD95-431A-6D61921C4AA7}"/>
              </a:ext>
            </a:extLst>
          </p:cNvPr>
          <p:cNvGraphicFramePr>
            <a:graphicFrameLocks noGrp="1"/>
          </p:cNvGraphicFramePr>
          <p:nvPr>
            <p:extLst>
              <p:ext uri="{D42A27DB-BD31-4B8C-83A1-F6EECF244321}">
                <p14:modId xmlns:p14="http://schemas.microsoft.com/office/powerpoint/2010/main" val="273718386"/>
              </p:ext>
            </p:extLst>
          </p:nvPr>
        </p:nvGraphicFramePr>
        <p:xfrm>
          <a:off x="5033989" y="1657974"/>
          <a:ext cx="4794000" cy="762000"/>
        </p:xfrm>
        <a:graphic>
          <a:graphicData uri="http://schemas.openxmlformats.org/drawingml/2006/table">
            <a:tbl>
              <a:tblPr firstRow="1" bandRow="1">
                <a:tableStyleId>{912C8C85-51F0-491E-9774-3900AFEF0FD7}</a:tableStyleId>
              </a:tblPr>
              <a:tblGrid>
                <a:gridCol w="262172">
                  <a:extLst>
                    <a:ext uri="{9D8B030D-6E8A-4147-A177-3AD203B41FA5}">
                      <a16:colId xmlns:a16="http://schemas.microsoft.com/office/drawing/2014/main" val="3966827443"/>
                    </a:ext>
                  </a:extLst>
                </a:gridCol>
                <a:gridCol w="561797">
                  <a:extLst>
                    <a:ext uri="{9D8B030D-6E8A-4147-A177-3AD203B41FA5}">
                      <a16:colId xmlns:a16="http://schemas.microsoft.com/office/drawing/2014/main" val="3756062049"/>
                    </a:ext>
                  </a:extLst>
                </a:gridCol>
                <a:gridCol w="3321154">
                  <a:extLst>
                    <a:ext uri="{9D8B030D-6E8A-4147-A177-3AD203B41FA5}">
                      <a16:colId xmlns:a16="http://schemas.microsoft.com/office/drawing/2014/main" val="2357388432"/>
                    </a:ext>
                  </a:extLst>
                </a:gridCol>
                <a:gridCol w="648877">
                  <a:extLst>
                    <a:ext uri="{9D8B030D-6E8A-4147-A177-3AD203B41FA5}">
                      <a16:colId xmlns:a16="http://schemas.microsoft.com/office/drawing/2014/main" val="505857850"/>
                    </a:ext>
                  </a:extLst>
                </a:gridCol>
              </a:tblGrid>
              <a:tr h="190341">
                <a:tc>
                  <a:txBody>
                    <a:bodyPr/>
                    <a:lstStyle/>
                    <a:p>
                      <a:pPr algn="ctr"/>
                      <a:endParaRPr kumimoji="1" lang="ja-JP" altLang="en-US" sz="1200" b="0">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r>
                        <a:rPr kumimoji="1" lang="en-US" altLang="ja-JP" sz="800" b="0">
                          <a:solidFill>
                            <a:schemeClr val="tx1"/>
                          </a:solidFill>
                          <a:latin typeface="ＭＳ ゴシック" panose="020B0609070205080204" pitchFamily="49" charset="-128"/>
                          <a:ea typeface="ＭＳ ゴシック" panose="020B0609070205080204" pitchFamily="49" charset="-128"/>
                        </a:rPr>
                        <a:t>)</a:t>
                      </a:r>
                      <a:endParaRPr kumimoji="1" lang="ja-JP" altLang="en-US" sz="900" b="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（５）廃棄物の発生抑制、</a:t>
                      </a:r>
                      <a:endParaRPr kumimoji="1" lang="en-US" altLang="ja-JP" sz="1200" b="1">
                        <a:solidFill>
                          <a:schemeClr val="tx1"/>
                        </a:solidFill>
                        <a:latin typeface="ＭＳ ゴシック" panose="020B0609070205080204" pitchFamily="49" charset="-128"/>
                        <a:ea typeface="ＭＳ ゴシック" panose="020B0609070205080204" pitchFamily="49" charset="-128"/>
                      </a:endParaRPr>
                    </a:p>
                    <a:p>
                      <a:pPr marL="0" indent="442913" algn="l"/>
                      <a:r>
                        <a:rPr kumimoji="1" lang="ja-JP" altLang="en-US" sz="1200" b="1">
                          <a:solidFill>
                            <a:schemeClr val="tx1"/>
                          </a:solidFill>
                          <a:latin typeface="ＭＳ ゴシック" panose="020B0609070205080204" pitchFamily="49" charset="-128"/>
                          <a:ea typeface="ＭＳ ゴシック" panose="020B0609070205080204" pitchFamily="49" charset="-128"/>
                        </a:rPr>
                        <a:t>適正な循環的な利用及び適正な処分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288000">
                <a:tc>
                  <a:txBody>
                    <a:bodyPr/>
                    <a:lstStyle/>
                    <a:p>
                      <a:pPr algn="ctr"/>
                      <a:r>
                        <a:rPr kumimoji="1" lang="ja-JP" altLang="en-US" sz="1200" b="0">
                          <a:latin typeface="ＭＳ ゴシック" panose="020B0609070205080204" pitchFamily="49" charset="-128"/>
                          <a:ea typeface="ＭＳ ゴシック" panose="020B0609070205080204" pitchFamily="49" charset="-128"/>
                        </a:rPr>
                        <a:t>⑬</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dirty="0">
                          <a:solidFill>
                            <a:schemeClr val="tx1"/>
                          </a:solidFill>
                          <a:latin typeface="ＭＳ 明朝" panose="02020609040205080304" pitchFamily="17" charset="-128"/>
                          <a:ea typeface="ＭＳ 明朝" panose="02020609040205080304" pitchFamily="17" charset="-128"/>
                        </a:rPr>
                        <a:t>プラ等廃棄物の削減に努め、適正に処理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bl>
          </a:graphicData>
        </a:graphic>
      </p:graphicFrame>
      <p:graphicFrame>
        <p:nvGraphicFramePr>
          <p:cNvPr id="9" name="表 7">
            <a:extLst>
              <a:ext uri="{FF2B5EF4-FFF2-40B4-BE49-F238E27FC236}">
                <a16:creationId xmlns:a16="http://schemas.microsoft.com/office/drawing/2014/main" id="{2727FBEC-1822-487A-53E3-7C1CA897C7BF}"/>
              </a:ext>
            </a:extLst>
          </p:cNvPr>
          <p:cNvGraphicFramePr>
            <a:graphicFrameLocks noGrp="1"/>
          </p:cNvGraphicFramePr>
          <p:nvPr>
            <p:extLst>
              <p:ext uri="{D42A27DB-BD31-4B8C-83A1-F6EECF244321}">
                <p14:modId xmlns:p14="http://schemas.microsoft.com/office/powerpoint/2010/main" val="2441586231"/>
              </p:ext>
            </p:extLst>
          </p:nvPr>
        </p:nvGraphicFramePr>
        <p:xfrm>
          <a:off x="78011" y="4925917"/>
          <a:ext cx="4794000" cy="1251586"/>
        </p:xfrm>
        <a:graphic>
          <a:graphicData uri="http://schemas.openxmlformats.org/drawingml/2006/table">
            <a:tbl>
              <a:tblPr firstRow="1" bandRow="1">
                <a:tableStyleId>{912C8C85-51F0-491E-9774-3900AFEF0FD7}</a:tableStyleId>
              </a:tblPr>
              <a:tblGrid>
                <a:gridCol w="262172">
                  <a:extLst>
                    <a:ext uri="{9D8B030D-6E8A-4147-A177-3AD203B41FA5}">
                      <a16:colId xmlns:a16="http://schemas.microsoft.com/office/drawing/2014/main" val="3966827443"/>
                    </a:ext>
                  </a:extLst>
                </a:gridCol>
                <a:gridCol w="561797">
                  <a:extLst>
                    <a:ext uri="{9D8B030D-6E8A-4147-A177-3AD203B41FA5}">
                      <a16:colId xmlns:a16="http://schemas.microsoft.com/office/drawing/2014/main" val="3756062049"/>
                    </a:ext>
                  </a:extLst>
                </a:gridCol>
                <a:gridCol w="3340082">
                  <a:extLst>
                    <a:ext uri="{9D8B030D-6E8A-4147-A177-3AD203B41FA5}">
                      <a16:colId xmlns:a16="http://schemas.microsoft.com/office/drawing/2014/main" val="2357388432"/>
                    </a:ext>
                  </a:extLst>
                </a:gridCol>
                <a:gridCol w="629949">
                  <a:extLst>
                    <a:ext uri="{9D8B030D-6E8A-4147-A177-3AD203B41FA5}">
                      <a16:colId xmlns:a16="http://schemas.microsoft.com/office/drawing/2014/main" val="505857850"/>
                    </a:ext>
                  </a:extLst>
                </a:gridCol>
              </a:tblGrid>
              <a:tr h="282850">
                <a:tc>
                  <a:txBody>
                    <a:bodyPr/>
                    <a:lstStyle/>
                    <a:p>
                      <a:pPr algn="ctr"/>
                      <a:endParaRPr kumimoji="1" lang="ja-JP" altLang="en-US" sz="1200" b="1">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r>
                        <a:rPr kumimoji="1" lang="en-US" altLang="ja-JP" sz="800" b="0">
                          <a:solidFill>
                            <a:schemeClr val="tx1"/>
                          </a:solidFill>
                          <a:latin typeface="ＭＳ ゴシック" panose="020B0609070205080204" pitchFamily="49" charset="-128"/>
                          <a:ea typeface="ＭＳ ゴシック" panose="020B0609070205080204" pitchFamily="49" charset="-128"/>
                        </a:rPr>
                        <a:t>)</a:t>
                      </a:r>
                      <a:endParaRPr kumimoji="1" lang="ja-JP" altLang="en-US" sz="900" b="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（３）エネルギーの節減</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432000">
                <a:tc>
                  <a:txBody>
                    <a:bodyPr/>
                    <a:lstStyle/>
                    <a:p>
                      <a:pPr algn="ctr"/>
                      <a:r>
                        <a:rPr kumimoji="1" lang="ja-JP" altLang="en-US" sz="1200" b="0">
                          <a:latin typeface="ＭＳ ゴシック" panose="020B0609070205080204" pitchFamily="49" charset="-128"/>
                          <a:ea typeface="ＭＳ ゴシック" panose="020B0609070205080204" pitchFamily="49" charset="-128"/>
                        </a:rPr>
                        <a:t>⑩</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ts val="1500"/>
                        </a:lnSpc>
                      </a:pPr>
                      <a:r>
                        <a:rPr kumimoji="1" lang="ja-JP" altLang="en-US" sz="1200" b="0" dirty="0">
                          <a:solidFill>
                            <a:schemeClr val="tx1"/>
                          </a:solidFill>
                          <a:latin typeface="ＭＳ 明朝" panose="02020609040205080304" pitchFamily="17" charset="-128"/>
                          <a:ea typeface="ＭＳ 明朝" panose="02020609040205080304" pitchFamily="17" charset="-128"/>
                        </a:rPr>
                        <a:t>農機、ハウス等の電気・燃料の使用状況の記録・保存に努める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432000">
                <a:tc>
                  <a:txBody>
                    <a:bodyPr/>
                    <a:lstStyle/>
                    <a:p>
                      <a:pPr algn="ctr"/>
                      <a:r>
                        <a:rPr kumimoji="1" lang="ja-JP" altLang="en-US" sz="1200" b="0">
                          <a:latin typeface="ＭＳ ゴシック" panose="020B0609070205080204" pitchFamily="49" charset="-128"/>
                          <a:ea typeface="ＭＳ ゴシック" panose="020B0609070205080204" pitchFamily="49" charset="-128"/>
                        </a:rPr>
                        <a:t>⑪</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ts val="1500"/>
                        </a:lnSpc>
                      </a:pPr>
                      <a:r>
                        <a:rPr kumimoji="1" lang="ja-JP" altLang="en-US" sz="1200" b="0" dirty="0">
                          <a:solidFill>
                            <a:schemeClr val="tx1"/>
                          </a:solidFill>
                          <a:latin typeface="ＭＳ 明朝" panose="02020609040205080304" pitchFamily="17" charset="-128"/>
                          <a:ea typeface="ＭＳ 明朝" panose="02020609040205080304" pitchFamily="17" charset="-128"/>
                        </a:rPr>
                        <a:t>省エネを意識し、不必要・非効率なエネルギー消費をしないように努める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bl>
          </a:graphicData>
        </a:graphic>
      </p:graphicFrame>
      <p:graphicFrame>
        <p:nvGraphicFramePr>
          <p:cNvPr id="8" name="表 7">
            <a:extLst>
              <a:ext uri="{FF2B5EF4-FFF2-40B4-BE49-F238E27FC236}">
                <a16:creationId xmlns:a16="http://schemas.microsoft.com/office/drawing/2014/main" id="{28186357-C594-7256-AA75-3BCC82378DC1}"/>
              </a:ext>
            </a:extLst>
          </p:cNvPr>
          <p:cNvGraphicFramePr>
            <a:graphicFrameLocks noGrp="1"/>
          </p:cNvGraphicFramePr>
          <p:nvPr>
            <p:extLst>
              <p:ext uri="{D42A27DB-BD31-4B8C-83A1-F6EECF244321}">
                <p14:modId xmlns:p14="http://schemas.microsoft.com/office/powerpoint/2010/main" val="3790352044"/>
              </p:ext>
            </p:extLst>
          </p:nvPr>
        </p:nvGraphicFramePr>
        <p:xfrm>
          <a:off x="78011" y="2579357"/>
          <a:ext cx="4794000" cy="2311719"/>
        </p:xfrm>
        <a:graphic>
          <a:graphicData uri="http://schemas.openxmlformats.org/drawingml/2006/table">
            <a:tbl>
              <a:tblPr firstRow="1" bandRow="1">
                <a:tableStyleId>{912C8C85-51F0-491E-9774-3900AFEF0FD7}</a:tableStyleId>
              </a:tblPr>
              <a:tblGrid>
                <a:gridCol w="262172">
                  <a:extLst>
                    <a:ext uri="{9D8B030D-6E8A-4147-A177-3AD203B41FA5}">
                      <a16:colId xmlns:a16="http://schemas.microsoft.com/office/drawing/2014/main" val="3966827443"/>
                    </a:ext>
                  </a:extLst>
                </a:gridCol>
                <a:gridCol w="561797">
                  <a:extLst>
                    <a:ext uri="{9D8B030D-6E8A-4147-A177-3AD203B41FA5}">
                      <a16:colId xmlns:a16="http://schemas.microsoft.com/office/drawing/2014/main" val="3756062049"/>
                    </a:ext>
                  </a:extLst>
                </a:gridCol>
                <a:gridCol w="3330655">
                  <a:extLst>
                    <a:ext uri="{9D8B030D-6E8A-4147-A177-3AD203B41FA5}">
                      <a16:colId xmlns:a16="http://schemas.microsoft.com/office/drawing/2014/main" val="2357388432"/>
                    </a:ext>
                  </a:extLst>
                </a:gridCol>
                <a:gridCol w="639376">
                  <a:extLst>
                    <a:ext uri="{9D8B030D-6E8A-4147-A177-3AD203B41FA5}">
                      <a16:colId xmlns:a16="http://schemas.microsoft.com/office/drawing/2014/main" val="505857850"/>
                    </a:ext>
                  </a:extLst>
                </a:gridCol>
              </a:tblGrid>
              <a:tr h="282850">
                <a:tc>
                  <a:txBody>
                    <a:bodyPr/>
                    <a:lstStyle/>
                    <a:p>
                      <a:pPr algn="ctr"/>
                      <a:endParaRPr kumimoji="1" lang="ja-JP" altLang="en-US" sz="1200" b="1">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r>
                        <a:rPr kumimoji="1" lang="en-US" altLang="ja-JP" sz="800" b="0">
                          <a:solidFill>
                            <a:schemeClr val="tx1"/>
                          </a:solidFill>
                          <a:latin typeface="ＭＳ ゴシック" panose="020B0609070205080204" pitchFamily="49" charset="-128"/>
                          <a:ea typeface="ＭＳ ゴシック" panose="020B0609070205080204" pitchFamily="49" charset="-128"/>
                        </a:rPr>
                        <a:t>)</a:t>
                      </a:r>
                      <a:endParaRPr kumimoji="1" lang="ja-JP" altLang="en-US" sz="900" b="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（２）適正な防除</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⑤</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ts val="1500"/>
                        </a:lnSpc>
                      </a:pPr>
                      <a:r>
                        <a:rPr kumimoji="1" lang="ja-JP" altLang="en-US" sz="1200" b="0" dirty="0">
                          <a:solidFill>
                            <a:schemeClr val="tx1"/>
                          </a:solidFill>
                          <a:latin typeface="ＭＳ 明朝" panose="02020609040205080304" pitchFamily="17" charset="-128"/>
                          <a:ea typeface="ＭＳ 明朝" panose="02020609040205080304" pitchFamily="17" charset="-128"/>
                        </a:rPr>
                        <a:t>病害虫・雑草が発生しにくい生産条件の整備を検討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ts val="1500"/>
                        </a:lnSpc>
                        <a:spcBef>
                          <a:spcPts val="0"/>
                        </a:spcBef>
                        <a:spcAft>
                          <a:spcPts val="0"/>
                        </a:spcAft>
                        <a:buClrTx/>
                        <a:buSzTx/>
                        <a:buFontTx/>
                        <a:buNone/>
                        <a:tabLst/>
                        <a:defRPr/>
                      </a:pPr>
                      <a:r>
                        <a:rPr kumimoji="1" lang="ja-JP" altLang="en-US" sz="1200" b="0" dirty="0">
                          <a:solidFill>
                            <a:schemeClr val="tx1"/>
                          </a:solidFill>
                          <a:latin typeface="ＭＳ 明朝" panose="02020609040205080304" pitchFamily="17" charset="-128"/>
                          <a:ea typeface="ＭＳ 明朝" panose="02020609040205080304" pitchFamily="17" charset="-128"/>
                        </a:rPr>
                        <a:t>病害虫・雑草の発生状況を把握した上で防除の要否及びタイミングの判断に努める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ts val="1500"/>
                        </a:lnSpc>
                      </a:pPr>
                      <a:r>
                        <a:rPr kumimoji="1" lang="ja-JP" altLang="en-US" sz="1200" b="0" dirty="0">
                          <a:solidFill>
                            <a:schemeClr val="tx1"/>
                          </a:solidFill>
                          <a:latin typeface="ＭＳ 明朝" panose="02020609040205080304" pitchFamily="17" charset="-128"/>
                          <a:ea typeface="ＭＳ 明朝" panose="02020609040205080304" pitchFamily="17" charset="-128"/>
                        </a:rPr>
                        <a:t>多様な防除方法（防除資材、使用方法）を活用した防除を検討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2159383"/>
                  </a:ext>
                </a:extLst>
              </a:tr>
              <a:tr h="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⑧</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ts val="1500"/>
                        </a:lnSpc>
                        <a:spcBef>
                          <a:spcPts val="0"/>
                        </a:spcBef>
                        <a:spcAft>
                          <a:spcPts val="0"/>
                        </a:spcAft>
                        <a:buClrTx/>
                        <a:buSzTx/>
                        <a:buFontTx/>
                        <a:buNone/>
                        <a:tabLst/>
                        <a:defRPr/>
                      </a:pPr>
                      <a:r>
                        <a:rPr kumimoji="1" lang="ja-JP" altLang="en-US" sz="1200" b="0" dirty="0">
                          <a:solidFill>
                            <a:schemeClr val="tx1"/>
                          </a:solidFill>
                          <a:latin typeface="ＭＳ 明朝" panose="02020609040205080304" pitchFamily="17" charset="-128"/>
                          <a:ea typeface="ＭＳ 明朝" panose="02020609040205080304" pitchFamily="17" charset="-128"/>
                        </a:rPr>
                        <a:t>農薬の適正な使用・保管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14092227"/>
                  </a:ext>
                </a:extLst>
              </a:tr>
              <a:tr h="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⑨</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ts val="1500"/>
                        </a:lnSpc>
                        <a:spcBef>
                          <a:spcPts val="0"/>
                        </a:spcBef>
                        <a:spcAft>
                          <a:spcPts val="0"/>
                        </a:spcAft>
                        <a:buClrTx/>
                        <a:buSzTx/>
                        <a:buFontTx/>
                        <a:buNone/>
                        <a:tabLst/>
                        <a:defRPr/>
                      </a:pPr>
                      <a:r>
                        <a:rPr kumimoji="1" lang="ja-JP" altLang="en-US" sz="1200" b="0" dirty="0">
                          <a:solidFill>
                            <a:schemeClr val="tx1"/>
                          </a:solidFill>
                          <a:latin typeface="ＭＳ 明朝" panose="02020609040205080304" pitchFamily="17" charset="-128"/>
                          <a:ea typeface="ＭＳ 明朝" panose="02020609040205080304" pitchFamily="17" charset="-128"/>
                        </a:rPr>
                        <a:t>農薬の使用状況等の記録・保存</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15524589"/>
                  </a:ext>
                </a:extLst>
              </a:tr>
            </a:tbl>
          </a:graphicData>
        </a:graphic>
      </p:graphicFrame>
      <p:graphicFrame>
        <p:nvGraphicFramePr>
          <p:cNvPr id="7" name="表 7">
            <a:extLst>
              <a:ext uri="{FF2B5EF4-FFF2-40B4-BE49-F238E27FC236}">
                <a16:creationId xmlns:a16="http://schemas.microsoft.com/office/drawing/2014/main" id="{A998F7D5-90BD-3218-DB46-49C7D8A10F4D}"/>
              </a:ext>
            </a:extLst>
          </p:cNvPr>
          <p:cNvGraphicFramePr>
            <a:graphicFrameLocks noGrp="1"/>
          </p:cNvGraphicFramePr>
          <p:nvPr>
            <p:extLst>
              <p:ext uri="{D42A27DB-BD31-4B8C-83A1-F6EECF244321}">
                <p14:modId xmlns:p14="http://schemas.microsoft.com/office/powerpoint/2010/main" val="1184675225"/>
              </p:ext>
            </p:extLst>
          </p:nvPr>
        </p:nvGraphicFramePr>
        <p:xfrm>
          <a:off x="78011" y="974796"/>
          <a:ext cx="4794000" cy="1569720"/>
        </p:xfrm>
        <a:graphic>
          <a:graphicData uri="http://schemas.openxmlformats.org/drawingml/2006/table">
            <a:tbl>
              <a:tblPr firstRow="1" bandRow="1">
                <a:tableStyleId>{912C8C85-51F0-491E-9774-3900AFEF0FD7}</a:tableStyleId>
              </a:tblPr>
              <a:tblGrid>
                <a:gridCol w="262172">
                  <a:extLst>
                    <a:ext uri="{9D8B030D-6E8A-4147-A177-3AD203B41FA5}">
                      <a16:colId xmlns:a16="http://schemas.microsoft.com/office/drawing/2014/main" val="3966827443"/>
                    </a:ext>
                  </a:extLst>
                </a:gridCol>
                <a:gridCol w="561797">
                  <a:extLst>
                    <a:ext uri="{9D8B030D-6E8A-4147-A177-3AD203B41FA5}">
                      <a16:colId xmlns:a16="http://schemas.microsoft.com/office/drawing/2014/main" val="3756062049"/>
                    </a:ext>
                  </a:extLst>
                </a:gridCol>
                <a:gridCol w="3330655">
                  <a:extLst>
                    <a:ext uri="{9D8B030D-6E8A-4147-A177-3AD203B41FA5}">
                      <a16:colId xmlns:a16="http://schemas.microsoft.com/office/drawing/2014/main" val="2357388432"/>
                    </a:ext>
                  </a:extLst>
                </a:gridCol>
                <a:gridCol w="639376">
                  <a:extLst>
                    <a:ext uri="{9D8B030D-6E8A-4147-A177-3AD203B41FA5}">
                      <a16:colId xmlns:a16="http://schemas.microsoft.com/office/drawing/2014/main" val="505857850"/>
                    </a:ext>
                  </a:extLst>
                </a:gridCol>
              </a:tblGrid>
              <a:tr h="282850">
                <a:tc>
                  <a:txBody>
                    <a:bodyPr/>
                    <a:lstStyle/>
                    <a:p>
                      <a:pPr algn="ctr"/>
                      <a:endParaRPr kumimoji="1" lang="ja-JP" altLang="en-US" sz="1200" b="1">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r>
                        <a:rPr kumimoji="1" lang="en-US" altLang="ja-JP" sz="800" b="0">
                          <a:solidFill>
                            <a:schemeClr val="tx1"/>
                          </a:solidFill>
                          <a:latin typeface="ＭＳ ゴシック" panose="020B0609070205080204" pitchFamily="49" charset="-128"/>
                          <a:ea typeface="ＭＳ ゴシック" panose="020B0609070205080204" pitchFamily="49" charset="-128"/>
                        </a:rPr>
                        <a:t>)</a:t>
                      </a:r>
                      <a:endParaRPr kumimoji="1" lang="ja-JP" altLang="en-US" sz="900" b="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（１）適正な施肥</a:t>
                      </a:r>
                      <a:endParaRPr kumimoji="1" lang="en-US" altLang="ja-JP" sz="1200" b="1">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①</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latin typeface="ＭＳ ゴシック" panose="020B0609070205080204" pitchFamily="49" charset="-128"/>
                          <a:ea typeface="ＭＳ ゴシック" panose="020B0609070205080204" pitchFamily="49" charset="-128"/>
                        </a:rPr>
                        <a:t>□</a:t>
                      </a:r>
                      <a:endParaRPr kumimoji="1" lang="en-US" altLang="ja-JP" sz="1400" b="0">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ts val="1500"/>
                        </a:lnSpc>
                      </a:pPr>
                      <a:r>
                        <a:rPr kumimoji="1" lang="ja-JP" altLang="en-US" sz="1200" b="0" dirty="0">
                          <a:latin typeface="ＭＳ 明朝" panose="02020609040205080304" pitchFamily="17" charset="-128"/>
                          <a:ea typeface="ＭＳ 明朝" panose="02020609040205080304" pitchFamily="17" charset="-128"/>
                        </a:rPr>
                        <a:t>肥料の適正な保管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ts val="1500"/>
                        </a:lnSpc>
                      </a:pPr>
                      <a:r>
                        <a:rPr kumimoji="1" lang="ja-JP" altLang="en-US" sz="1200" b="0">
                          <a:latin typeface="ＭＳ 明朝" panose="02020609040205080304" pitchFamily="17" charset="-128"/>
                          <a:ea typeface="ＭＳ 明朝" panose="02020609040205080304" pitchFamily="17" charset="-128"/>
                        </a:rPr>
                        <a:t>肥料の使用状況等の記録・保存に努める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2159383"/>
                  </a:ext>
                </a:extLst>
              </a:tr>
              <a:tr h="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ts val="1500"/>
                        </a:lnSpc>
                      </a:pPr>
                      <a:r>
                        <a:rPr kumimoji="1" lang="ja-JP" altLang="en-US" sz="1200" b="0" dirty="0">
                          <a:latin typeface="ＭＳ 明朝" panose="02020609040205080304" pitchFamily="17" charset="-128"/>
                          <a:ea typeface="ＭＳ 明朝" panose="02020609040205080304" pitchFamily="17" charset="-128"/>
                        </a:rPr>
                        <a:t>作物特性やデータに基づく施肥設計を検討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14092227"/>
                  </a:ext>
                </a:extLst>
              </a:tr>
              <a:tr h="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ts val="1500"/>
                        </a:lnSpc>
                        <a:spcBef>
                          <a:spcPts val="0"/>
                        </a:spcBef>
                        <a:spcAft>
                          <a:spcPts val="0"/>
                        </a:spcAft>
                        <a:buClrTx/>
                        <a:buSzTx/>
                        <a:buFontTx/>
                        <a:buNone/>
                        <a:tabLst/>
                        <a:defRPr/>
                      </a:pPr>
                      <a:r>
                        <a:rPr kumimoji="1" lang="ja-JP" altLang="en-US" sz="1200" b="0" dirty="0">
                          <a:latin typeface="ＭＳ 明朝" panose="02020609040205080304" pitchFamily="17" charset="-128"/>
                          <a:ea typeface="ＭＳ 明朝" panose="02020609040205080304" pitchFamily="17" charset="-128"/>
                        </a:rPr>
                        <a:t>有機物の適正な</a:t>
                      </a:r>
                      <a:r>
                        <a:rPr kumimoji="1" lang="ja-JP" altLang="en-US" sz="1200" b="0" dirty="0">
                          <a:solidFill>
                            <a:schemeClr val="tx1"/>
                          </a:solidFill>
                          <a:latin typeface="ＭＳ 明朝" panose="02020609040205080304" pitchFamily="17" charset="-128"/>
                          <a:ea typeface="ＭＳ 明朝" panose="02020609040205080304" pitchFamily="17" charset="-128"/>
                        </a:rPr>
                        <a:t>施用による土づくりを検討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04151411"/>
                  </a:ext>
                </a:extLst>
              </a:tr>
            </a:tbl>
          </a:graphicData>
        </a:graphic>
      </p:graphicFrame>
      <p:sp>
        <p:nvSpPr>
          <p:cNvPr id="3" name="テキスト ボックス 2">
            <a:extLst>
              <a:ext uri="{FF2B5EF4-FFF2-40B4-BE49-F238E27FC236}">
                <a16:creationId xmlns:a16="http://schemas.microsoft.com/office/drawing/2014/main" id="{0ECBA042-7483-A3D2-761A-1F6EAA22EB13}"/>
              </a:ext>
            </a:extLst>
          </p:cNvPr>
          <p:cNvSpPr txBox="1"/>
          <p:nvPr/>
        </p:nvSpPr>
        <p:spPr>
          <a:xfrm>
            <a:off x="0" y="110010"/>
            <a:ext cx="5144357" cy="830997"/>
          </a:xfrm>
          <a:prstGeom prst="rect">
            <a:avLst/>
          </a:prstGeom>
          <a:noFill/>
        </p:spPr>
        <p:txBody>
          <a:bodyPr wrap="none" lIns="91440" tIns="45720" rIns="91440" bIns="45720" rtlCol="0" anchor="t">
            <a:spAutoFit/>
          </a:bodyPr>
          <a:lstStyle/>
          <a:p>
            <a:r>
              <a:rPr kumimoji="1" lang="zh-TW" altLang="en-US" sz="1100" dirty="0">
                <a:latin typeface="Meiryo UI"/>
                <a:ea typeface="Meiryo UI"/>
              </a:rPr>
              <a:t>別記様式第１号　別添７－１（実施規程　第７関係）</a:t>
            </a:r>
            <a:endParaRPr kumimoji="1" lang="en-US" altLang="zh-TW" sz="1100" dirty="0">
              <a:latin typeface="Meiryo UI"/>
              <a:ea typeface="Meiryo UI"/>
            </a:endParaRPr>
          </a:p>
          <a:p>
            <a:r>
              <a:rPr kumimoji="1" lang="ja-JP" altLang="en-US" b="1" dirty="0">
                <a:latin typeface="Meiryo UI"/>
                <a:ea typeface="Meiryo UI"/>
              </a:rPr>
              <a:t>環境負荷低減のクロスコンプライアンス チェックシート</a:t>
            </a:r>
            <a:endParaRPr kumimoji="1" lang="en-US" altLang="ja-JP" b="1" dirty="0">
              <a:latin typeface="Meiryo UI"/>
              <a:ea typeface="Meiryo UI"/>
            </a:endParaRPr>
          </a:p>
          <a:p>
            <a:r>
              <a:rPr lang="ja-JP" altLang="en-US" b="1" dirty="0">
                <a:solidFill>
                  <a:prstClr val="black"/>
                </a:solidFill>
                <a:latin typeface="メイリオ"/>
                <a:ea typeface="メイリオ"/>
              </a:rPr>
              <a:t>（</a:t>
            </a:r>
            <a:r>
              <a:rPr kumimoji="0" lang="ja-JP" altLang="en-US" b="1" i="0" u="none" strike="noStrike" kern="1200" cap="none" spc="0" normalizeH="0" baseline="0" noProof="0" dirty="0">
                <a:ln>
                  <a:noFill/>
                </a:ln>
                <a:solidFill>
                  <a:prstClr val="black"/>
                </a:solidFill>
                <a:effectLst/>
                <a:uLnTx/>
                <a:uFillTx/>
                <a:latin typeface="メイリオ"/>
                <a:ea typeface="メイリオ"/>
              </a:rPr>
              <a:t>農業経営体向け）</a:t>
            </a:r>
            <a:endParaRPr kumimoji="1" lang="en-US" altLang="ja-JP" b="1" dirty="0">
              <a:latin typeface="Meiryo UI"/>
              <a:ea typeface="Meiryo UI"/>
            </a:endParaRPr>
          </a:p>
        </p:txBody>
      </p:sp>
      <p:graphicFrame>
        <p:nvGraphicFramePr>
          <p:cNvPr id="2" name="表 7">
            <a:extLst>
              <a:ext uri="{FF2B5EF4-FFF2-40B4-BE49-F238E27FC236}">
                <a16:creationId xmlns:a16="http://schemas.microsoft.com/office/drawing/2014/main" id="{48D11440-97AC-268D-92BD-F270091C8890}"/>
              </a:ext>
            </a:extLst>
          </p:cNvPr>
          <p:cNvGraphicFramePr>
            <a:graphicFrameLocks noGrp="1"/>
          </p:cNvGraphicFramePr>
          <p:nvPr>
            <p:extLst>
              <p:ext uri="{D42A27DB-BD31-4B8C-83A1-F6EECF244321}">
                <p14:modId xmlns:p14="http://schemas.microsoft.com/office/powerpoint/2010/main" val="129034492"/>
              </p:ext>
            </p:extLst>
          </p:nvPr>
        </p:nvGraphicFramePr>
        <p:xfrm>
          <a:off x="5033989" y="968715"/>
          <a:ext cx="4794000" cy="655320"/>
        </p:xfrm>
        <a:graphic>
          <a:graphicData uri="http://schemas.openxmlformats.org/drawingml/2006/table">
            <a:tbl>
              <a:tblPr firstRow="1" bandRow="1">
                <a:tableStyleId>{912C8C85-51F0-491E-9774-3900AFEF0FD7}</a:tableStyleId>
              </a:tblPr>
              <a:tblGrid>
                <a:gridCol w="262172">
                  <a:extLst>
                    <a:ext uri="{9D8B030D-6E8A-4147-A177-3AD203B41FA5}">
                      <a16:colId xmlns:a16="http://schemas.microsoft.com/office/drawing/2014/main" val="3966827443"/>
                    </a:ext>
                  </a:extLst>
                </a:gridCol>
                <a:gridCol w="561797">
                  <a:extLst>
                    <a:ext uri="{9D8B030D-6E8A-4147-A177-3AD203B41FA5}">
                      <a16:colId xmlns:a16="http://schemas.microsoft.com/office/drawing/2014/main" val="3756062049"/>
                    </a:ext>
                  </a:extLst>
                </a:gridCol>
                <a:gridCol w="3311727">
                  <a:extLst>
                    <a:ext uri="{9D8B030D-6E8A-4147-A177-3AD203B41FA5}">
                      <a16:colId xmlns:a16="http://schemas.microsoft.com/office/drawing/2014/main" val="2357388432"/>
                    </a:ext>
                  </a:extLst>
                </a:gridCol>
                <a:gridCol w="658304">
                  <a:extLst>
                    <a:ext uri="{9D8B030D-6E8A-4147-A177-3AD203B41FA5}">
                      <a16:colId xmlns:a16="http://schemas.microsoft.com/office/drawing/2014/main" val="505857850"/>
                    </a:ext>
                  </a:extLst>
                </a:gridCol>
              </a:tblGrid>
              <a:tr h="282850">
                <a:tc>
                  <a:txBody>
                    <a:bodyPr/>
                    <a:lstStyle/>
                    <a:p>
                      <a:pPr algn="ctr"/>
                      <a:endParaRPr kumimoji="1" lang="ja-JP" altLang="en-US" sz="1200" b="1">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r>
                        <a:rPr kumimoji="1" lang="en-US" altLang="ja-JP" sz="800" b="0">
                          <a:solidFill>
                            <a:schemeClr val="tx1"/>
                          </a:solidFill>
                          <a:latin typeface="ＭＳ ゴシック" panose="020B0609070205080204" pitchFamily="49" charset="-128"/>
                          <a:ea typeface="ＭＳ ゴシック" panose="020B0609070205080204" pitchFamily="49" charset="-128"/>
                        </a:rPr>
                        <a:t>)</a:t>
                      </a:r>
                      <a:endParaRPr kumimoji="1" lang="ja-JP" altLang="en-US" sz="900" b="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（４）悪臭及び害虫の発生防止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28800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⑫</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ts val="1500"/>
                        </a:lnSpc>
                      </a:pPr>
                      <a:r>
                        <a:rPr kumimoji="1" lang="ja-JP" altLang="en-US" sz="1200" b="0" dirty="0">
                          <a:solidFill>
                            <a:schemeClr val="tx1"/>
                          </a:solidFill>
                          <a:latin typeface="ＭＳ 明朝" panose="02020609040205080304" pitchFamily="17" charset="-128"/>
                          <a:ea typeface="ＭＳ 明朝" panose="02020609040205080304" pitchFamily="17" charset="-128"/>
                        </a:rPr>
                        <a:t>悪臭・害虫の発生防止・低減に努める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bl>
          </a:graphicData>
        </a:graphic>
      </p:graphicFrame>
      <p:cxnSp>
        <p:nvCxnSpPr>
          <p:cNvPr id="10" name="直線コネクタ 9">
            <a:extLst>
              <a:ext uri="{FF2B5EF4-FFF2-40B4-BE49-F238E27FC236}">
                <a16:creationId xmlns:a16="http://schemas.microsoft.com/office/drawing/2014/main" id="{ABD0584A-16F7-498D-95FF-601C4A8CE0CB}"/>
              </a:ext>
            </a:extLst>
          </p:cNvPr>
          <p:cNvCxnSpPr>
            <a:cxnSpLocks/>
          </p:cNvCxnSpPr>
          <p:nvPr/>
        </p:nvCxnSpPr>
        <p:spPr>
          <a:xfrm>
            <a:off x="-71659" y="922705"/>
            <a:ext cx="10049318" cy="0"/>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sp>
        <p:nvSpPr>
          <p:cNvPr id="4" name="テキスト ボックス 3">
            <a:extLst>
              <a:ext uri="{FF2B5EF4-FFF2-40B4-BE49-F238E27FC236}">
                <a16:creationId xmlns:a16="http://schemas.microsoft.com/office/drawing/2014/main" id="{17A9E1CB-77F8-6B19-34A3-5810C7DEF60D}"/>
              </a:ext>
            </a:extLst>
          </p:cNvPr>
          <p:cNvSpPr txBox="1"/>
          <p:nvPr/>
        </p:nvSpPr>
        <p:spPr>
          <a:xfrm>
            <a:off x="9053816" y="471672"/>
            <a:ext cx="923843" cy="369332"/>
          </a:xfrm>
          <a:prstGeom prst="rect">
            <a:avLst/>
          </a:prstGeom>
          <a:noFill/>
        </p:spPr>
        <p:txBody>
          <a:bodyPr wrap="none" rtlCol="0">
            <a:spAutoFit/>
          </a:bodyPr>
          <a:lstStyle/>
          <a:p>
            <a:r>
              <a:rPr kumimoji="1" lang="en-US" altLang="ja-JP" dirty="0">
                <a:latin typeface="Meiryo UI" panose="020B0604030504040204" pitchFamily="50" charset="-128"/>
                <a:ea typeface="Meiryo UI" panose="020B0604030504040204" pitchFamily="50" charset="-128"/>
              </a:rPr>
              <a:t>Ver2.1</a:t>
            </a:r>
            <a:endParaRPr kumimoji="1" lang="ja-JP" altLang="en-US" dirty="0">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34C4DFA5-D155-792A-2115-2BF37F11D7D1}"/>
              </a:ext>
            </a:extLst>
          </p:cNvPr>
          <p:cNvSpPr txBox="1"/>
          <p:nvPr/>
        </p:nvSpPr>
        <p:spPr>
          <a:xfrm>
            <a:off x="5222368" y="46928"/>
            <a:ext cx="3877985" cy="830997"/>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kumimoji="1" lang="ja-JP" altLang="en-US" sz="1200" dirty="0">
                <a:latin typeface="ＭＳ ゴシック" panose="020B0609070205080204" pitchFamily="49" charset="-128"/>
                <a:ea typeface="ＭＳ ゴシック" panose="020B0609070205080204" pitchFamily="49" charset="-128"/>
              </a:rPr>
              <a:t>事業名：</a:t>
            </a:r>
            <a:r>
              <a:rPr kumimoji="1" lang="ja-JP" altLang="en-US" sz="1200" u="sng" dirty="0">
                <a:latin typeface="ＭＳ ゴシック" panose="020B0609070205080204" pitchFamily="49" charset="-128"/>
                <a:ea typeface="ＭＳ ゴシック" panose="020B0609070205080204" pitchFamily="49" charset="-128"/>
              </a:rPr>
              <a:t>　　　　　　　　　　　　　　　　　　　　</a:t>
            </a:r>
            <a:endParaRPr kumimoji="1" lang="en-US" altLang="ja-JP" sz="1200" u="sng" dirty="0">
              <a:latin typeface="ＭＳ ゴシック" panose="020B0609070205080204" pitchFamily="49" charset="-128"/>
              <a:ea typeface="ＭＳ ゴシック" panose="020B0609070205080204" pitchFamily="49" charset="-128"/>
            </a:endParaRPr>
          </a:p>
          <a:p>
            <a:r>
              <a:rPr kumimoji="1" lang="ja-JP" altLang="en-US" sz="1200" dirty="0">
                <a:latin typeface="ＭＳ ゴシック" panose="020B0609070205080204" pitchFamily="49" charset="-128"/>
                <a:ea typeface="ＭＳ ゴシック" panose="020B0609070205080204" pitchFamily="49" charset="-128"/>
              </a:rPr>
              <a:t>組織名・代表者氏名：</a:t>
            </a:r>
            <a:r>
              <a:rPr kumimoji="1" lang="ja-JP" altLang="en-US" sz="1200" u="sng" dirty="0">
                <a:latin typeface="ＭＳ ゴシック" panose="020B0609070205080204" pitchFamily="49" charset="-128"/>
                <a:ea typeface="ＭＳ ゴシック" panose="020B0609070205080204" pitchFamily="49" charset="-128"/>
              </a:rPr>
              <a:t>　　　　　　　　　　　　　　</a:t>
            </a:r>
            <a:endParaRPr kumimoji="1" lang="en-US" altLang="ja-JP" sz="1200" u="sng" dirty="0">
              <a:latin typeface="ＭＳ ゴシック" panose="020B0609070205080204" pitchFamily="49" charset="-128"/>
              <a:ea typeface="ＭＳ ゴシック" panose="020B0609070205080204" pitchFamily="49" charset="-128"/>
            </a:endParaRPr>
          </a:p>
          <a:p>
            <a:r>
              <a:rPr kumimoji="1" lang="ja-JP" altLang="en-US" sz="1200" dirty="0">
                <a:latin typeface="ＭＳ ゴシック" panose="020B0609070205080204" pitchFamily="49" charset="-128"/>
                <a:ea typeface="ＭＳ ゴシック" panose="020B0609070205080204" pitchFamily="49" charset="-128"/>
              </a:rPr>
              <a:t>住所：</a:t>
            </a:r>
            <a:r>
              <a:rPr kumimoji="1" lang="ja-JP" altLang="en-US" sz="1200" u="sng" dirty="0">
                <a:latin typeface="ＭＳ ゴシック" panose="020B0609070205080204" pitchFamily="49" charset="-128"/>
                <a:ea typeface="ＭＳ ゴシック" panose="020B0609070205080204" pitchFamily="49" charset="-128"/>
              </a:rPr>
              <a:t>　　　　　　　　　　　　　　　　　　　　　</a:t>
            </a:r>
            <a:endParaRPr kumimoji="1" lang="en-US" altLang="ja-JP" sz="1200" u="sng" dirty="0">
              <a:latin typeface="ＭＳ ゴシック" panose="020B0609070205080204" pitchFamily="49" charset="-128"/>
              <a:ea typeface="ＭＳ ゴシック" panose="020B0609070205080204" pitchFamily="49" charset="-128"/>
            </a:endParaRPr>
          </a:p>
          <a:p>
            <a:r>
              <a:rPr kumimoji="1" lang="ja-JP" altLang="en-US" sz="1200" dirty="0">
                <a:latin typeface="ＭＳ ゴシック" panose="020B0609070205080204" pitchFamily="49" charset="-128"/>
                <a:ea typeface="ＭＳ ゴシック" panose="020B0609070205080204" pitchFamily="49" charset="-128"/>
              </a:rPr>
              <a:t>連絡先：</a:t>
            </a:r>
            <a:r>
              <a:rPr kumimoji="1" lang="ja-JP" altLang="en-US" sz="1200" u="sng" dirty="0">
                <a:latin typeface="ＭＳ ゴシック" panose="020B0609070205080204" pitchFamily="49" charset="-128"/>
                <a:ea typeface="ＭＳ ゴシック" panose="020B0609070205080204" pitchFamily="49" charset="-128"/>
              </a:rPr>
              <a:t>　　　　　　　　　　　　　　　　　　　　</a:t>
            </a:r>
          </a:p>
        </p:txBody>
      </p:sp>
      <p:sp>
        <p:nvSpPr>
          <p:cNvPr id="15" name="テキスト ボックス 14">
            <a:extLst>
              <a:ext uri="{FF2B5EF4-FFF2-40B4-BE49-F238E27FC236}">
                <a16:creationId xmlns:a16="http://schemas.microsoft.com/office/drawing/2014/main" id="{669051E2-FFA6-AE06-24D2-3E8ECF25DA5A}"/>
              </a:ext>
            </a:extLst>
          </p:cNvPr>
          <p:cNvSpPr txBox="1"/>
          <p:nvPr/>
        </p:nvSpPr>
        <p:spPr>
          <a:xfrm>
            <a:off x="4837668" y="5691969"/>
            <a:ext cx="4872011" cy="1107996"/>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kumimoji="1" lang="ja-JP" altLang="en-US" sz="1100" dirty="0">
                <a:latin typeface="ＭＳ ゴシック" panose="020B0609070205080204" pitchFamily="49" charset="-128"/>
                <a:ea typeface="ＭＳ ゴシック" panose="020B0609070205080204" pitchFamily="49" charset="-128"/>
              </a:rPr>
              <a:t>＜報告内容の確認と個人情報の取り扱いについて＞</a:t>
            </a:r>
            <a:endParaRPr kumimoji="1" lang="en-US" altLang="ja-JP" sz="1100" dirty="0">
              <a:latin typeface="ＭＳ ゴシック" panose="020B0609070205080204" pitchFamily="49" charset="-128"/>
              <a:ea typeface="ＭＳ ゴシック" panose="020B0609070205080204" pitchFamily="49" charset="-128"/>
            </a:endParaRPr>
          </a:p>
          <a:p>
            <a:pPr marL="176213" indent="-176213"/>
            <a:r>
              <a:rPr kumimoji="1" lang="ja-JP" altLang="en-US" sz="1100" dirty="0">
                <a:latin typeface="ＭＳ ゴシック" panose="020B0609070205080204" pitchFamily="49" charset="-128"/>
                <a:ea typeface="ＭＳ ゴシック" panose="020B0609070205080204" pitchFamily="49" charset="-128"/>
              </a:rPr>
              <a:t>・　本チェックシートにて報告された内容については、農林水産省が対象者を抽出し、実施状況の確認を行います。</a:t>
            </a:r>
            <a:endParaRPr kumimoji="1" lang="en-US" altLang="ja-JP" sz="1100" dirty="0">
              <a:latin typeface="ＭＳ ゴシック" panose="020B0609070205080204" pitchFamily="49" charset="-128"/>
              <a:ea typeface="ＭＳ ゴシック" panose="020B0609070205080204" pitchFamily="49" charset="-128"/>
            </a:endParaRPr>
          </a:p>
          <a:p>
            <a:pPr marL="176213" indent="-176213"/>
            <a:r>
              <a:rPr kumimoji="1" lang="ja-JP" altLang="en-US" sz="1100" dirty="0">
                <a:latin typeface="ＭＳ ゴシック" panose="020B0609070205080204" pitchFamily="49" charset="-128"/>
                <a:ea typeface="ＭＳ ゴシック" panose="020B0609070205080204" pitchFamily="49" charset="-128"/>
              </a:rPr>
              <a:t>・　記入いただいた個人情報については、本チェックシートの実施状況確認のために農林水産省で使用し、ご本人の同意がなければ第三者に提供することはありません。</a:t>
            </a:r>
            <a:endParaRPr kumimoji="1" lang="en-US" altLang="ja-JP" sz="1100" dirty="0">
              <a:latin typeface="ＭＳ ゴシック" panose="020B0609070205080204" pitchFamily="49" charset="-128"/>
              <a:ea typeface="ＭＳ ゴシック" panose="020B0609070205080204" pitchFamily="49" charset="-128"/>
            </a:endParaRPr>
          </a:p>
        </p:txBody>
      </p:sp>
      <p:sp>
        <p:nvSpPr>
          <p:cNvPr id="16" name="テキスト ボックス 15">
            <a:extLst>
              <a:ext uri="{FF2B5EF4-FFF2-40B4-BE49-F238E27FC236}">
                <a16:creationId xmlns:a16="http://schemas.microsoft.com/office/drawing/2014/main" id="{B09F9575-3F39-1C53-A8AA-3574036A6213}"/>
              </a:ext>
            </a:extLst>
          </p:cNvPr>
          <p:cNvSpPr txBox="1"/>
          <p:nvPr/>
        </p:nvSpPr>
        <p:spPr>
          <a:xfrm>
            <a:off x="7315657" y="6604521"/>
            <a:ext cx="2492990" cy="276999"/>
          </a:xfrm>
          <a:prstGeom prst="rect">
            <a:avLst/>
          </a:prstGeom>
          <a:noFill/>
        </p:spPr>
        <p:txBody>
          <a:bodyPr wrap="none" rtlCol="0">
            <a:spAutoFit/>
          </a:bodyPr>
          <a:lstStyle/>
          <a:p>
            <a:r>
              <a:rPr kumimoji="1" lang="ja-JP" altLang="en-US" sz="1200" dirty="0">
                <a:latin typeface="ＭＳ ゴシック" panose="020B0609070205080204" pitchFamily="49" charset="-128"/>
                <a:ea typeface="ＭＳ ゴシック" panose="020B0609070205080204" pitchFamily="49" charset="-128"/>
              </a:rPr>
              <a:t>上記について、確認しました→</a:t>
            </a:r>
            <a:r>
              <a:rPr kumimoji="1" lang="ja-JP" altLang="en-US" sz="1200" b="0" dirty="0">
                <a:solidFill>
                  <a:schemeClr val="tx1"/>
                </a:solidFill>
                <a:latin typeface="ＭＳ ゴシック" panose="020B0609070205080204" pitchFamily="49" charset="-128"/>
                <a:ea typeface="ＭＳ ゴシック" panose="020B0609070205080204" pitchFamily="49" charset="-128"/>
              </a:rPr>
              <a:t>□</a:t>
            </a:r>
          </a:p>
        </p:txBody>
      </p:sp>
      <p:sp>
        <p:nvSpPr>
          <p:cNvPr id="17" name="正方形/長方形 16">
            <a:extLst>
              <a:ext uri="{FF2B5EF4-FFF2-40B4-BE49-F238E27FC236}">
                <a16:creationId xmlns:a16="http://schemas.microsoft.com/office/drawing/2014/main" id="{28016EBC-4AC8-3860-B54B-4E354F7F72ED}"/>
              </a:ext>
            </a:extLst>
          </p:cNvPr>
          <p:cNvSpPr/>
          <p:nvPr/>
        </p:nvSpPr>
        <p:spPr>
          <a:xfrm>
            <a:off x="4918657" y="5739827"/>
            <a:ext cx="4800258" cy="1107996"/>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5808559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7">
            <a:extLst>
              <a:ext uri="{FF2B5EF4-FFF2-40B4-BE49-F238E27FC236}">
                <a16:creationId xmlns:a16="http://schemas.microsoft.com/office/drawing/2014/main" id="{AAE7C397-1585-5B09-F65C-7C23D445815E}"/>
              </a:ext>
            </a:extLst>
          </p:cNvPr>
          <p:cNvGraphicFramePr>
            <a:graphicFrameLocks noGrp="1"/>
          </p:cNvGraphicFramePr>
          <p:nvPr>
            <p:extLst>
              <p:ext uri="{D42A27DB-BD31-4B8C-83A1-F6EECF244321}">
                <p14:modId xmlns:p14="http://schemas.microsoft.com/office/powerpoint/2010/main" val="3425135271"/>
              </p:ext>
            </p:extLst>
          </p:nvPr>
        </p:nvGraphicFramePr>
        <p:xfrm>
          <a:off x="51639" y="5182851"/>
          <a:ext cx="4862107" cy="1097280"/>
        </p:xfrm>
        <a:graphic>
          <a:graphicData uri="http://schemas.openxmlformats.org/drawingml/2006/table">
            <a:tbl>
              <a:tblPr firstRow="1" bandRow="1">
                <a:tableStyleId>{912C8C85-51F0-491E-9774-3900AFEF0FD7}</a:tableStyleId>
              </a:tblPr>
              <a:tblGrid>
                <a:gridCol w="265897">
                  <a:extLst>
                    <a:ext uri="{9D8B030D-6E8A-4147-A177-3AD203B41FA5}">
                      <a16:colId xmlns:a16="http://schemas.microsoft.com/office/drawing/2014/main" val="3966827443"/>
                    </a:ext>
                  </a:extLst>
                </a:gridCol>
                <a:gridCol w="569778">
                  <a:extLst>
                    <a:ext uri="{9D8B030D-6E8A-4147-A177-3AD203B41FA5}">
                      <a16:colId xmlns:a16="http://schemas.microsoft.com/office/drawing/2014/main" val="3756062049"/>
                    </a:ext>
                  </a:extLst>
                </a:gridCol>
                <a:gridCol w="3379887">
                  <a:extLst>
                    <a:ext uri="{9D8B030D-6E8A-4147-A177-3AD203B41FA5}">
                      <a16:colId xmlns:a16="http://schemas.microsoft.com/office/drawing/2014/main" val="2357388432"/>
                    </a:ext>
                  </a:extLst>
                </a:gridCol>
                <a:gridCol w="646545">
                  <a:extLst>
                    <a:ext uri="{9D8B030D-6E8A-4147-A177-3AD203B41FA5}">
                      <a16:colId xmlns:a16="http://schemas.microsoft.com/office/drawing/2014/main" val="505857850"/>
                    </a:ext>
                  </a:extLst>
                </a:gridCol>
              </a:tblGrid>
              <a:tr h="283620">
                <a:tc>
                  <a:txBody>
                    <a:bodyPr/>
                    <a:lstStyle/>
                    <a:p>
                      <a:pPr algn="ctr"/>
                      <a:endParaRPr kumimoji="1" lang="ja-JP" altLang="en-US" sz="12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（４）悪臭及び害虫の発生防止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246626">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悪臭・害虫の発生防止・低減に努める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357608">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⑧</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dirty="0">
                          <a:solidFill>
                            <a:schemeClr val="tx1"/>
                          </a:solidFill>
                          <a:latin typeface="ＭＳ ゴシック" panose="020B0609070205080204" pitchFamily="49" charset="-128"/>
                          <a:ea typeface="ＭＳ ゴシック" panose="020B0609070205080204" pitchFamily="49" charset="-128"/>
                        </a:rPr>
                        <a:t>※</a:t>
                      </a:r>
                      <a:r>
                        <a:rPr kumimoji="1" lang="ja-JP" altLang="en-US" sz="1100" b="1" dirty="0">
                          <a:solidFill>
                            <a:schemeClr val="tx1"/>
                          </a:solidFill>
                          <a:latin typeface="ＭＳ ゴシック" panose="020B0609070205080204" pitchFamily="49" charset="-128"/>
                          <a:ea typeface="ＭＳ ゴシック" panose="020B0609070205080204" pitchFamily="49" charset="-128"/>
                        </a:rPr>
                        <a:t>飼養頭数が一定規模以上の場合（該当しない □）</a:t>
                      </a:r>
                    </a:p>
                    <a:p>
                      <a:pPr algn="l"/>
                      <a:r>
                        <a:rPr kumimoji="1" lang="ja-JP" altLang="en-US" sz="1200" b="0" dirty="0">
                          <a:solidFill>
                            <a:schemeClr val="tx1"/>
                          </a:solidFill>
                          <a:latin typeface="ＭＳ 明朝" panose="02020609040205080304" pitchFamily="17" charset="-128"/>
                          <a:ea typeface="ＭＳ 明朝" panose="02020609040205080304" pitchFamily="17" charset="-128"/>
                        </a:rPr>
                        <a:t>家畜排せつ物の管理基準の遵守</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2159383"/>
                  </a:ext>
                </a:extLst>
              </a:tr>
            </a:tbl>
          </a:graphicData>
        </a:graphic>
      </p:graphicFrame>
      <p:cxnSp>
        <p:nvCxnSpPr>
          <p:cNvPr id="4" name="直線コネクタ 3">
            <a:extLst>
              <a:ext uri="{FF2B5EF4-FFF2-40B4-BE49-F238E27FC236}">
                <a16:creationId xmlns:a16="http://schemas.microsoft.com/office/drawing/2014/main" id="{A7BF22A4-7A6B-272F-D315-F3BDF0C37416}"/>
              </a:ext>
            </a:extLst>
          </p:cNvPr>
          <p:cNvCxnSpPr>
            <a:cxnSpLocks/>
          </p:cNvCxnSpPr>
          <p:nvPr/>
        </p:nvCxnSpPr>
        <p:spPr>
          <a:xfrm>
            <a:off x="1" y="933346"/>
            <a:ext cx="9905999" cy="0"/>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graphicFrame>
        <p:nvGraphicFramePr>
          <p:cNvPr id="23" name="表 7">
            <a:extLst>
              <a:ext uri="{FF2B5EF4-FFF2-40B4-BE49-F238E27FC236}">
                <a16:creationId xmlns:a16="http://schemas.microsoft.com/office/drawing/2014/main" id="{E604575B-B555-F190-FF12-204224600662}"/>
              </a:ext>
            </a:extLst>
          </p:cNvPr>
          <p:cNvGraphicFramePr>
            <a:graphicFrameLocks noGrp="1"/>
          </p:cNvGraphicFramePr>
          <p:nvPr>
            <p:extLst>
              <p:ext uri="{D42A27DB-BD31-4B8C-83A1-F6EECF244321}">
                <p14:modId xmlns:p14="http://schemas.microsoft.com/office/powerpoint/2010/main" val="3170672732"/>
              </p:ext>
            </p:extLst>
          </p:nvPr>
        </p:nvGraphicFramePr>
        <p:xfrm>
          <a:off x="5001167" y="2644617"/>
          <a:ext cx="4862107" cy="3108960"/>
        </p:xfrm>
        <a:graphic>
          <a:graphicData uri="http://schemas.openxmlformats.org/drawingml/2006/table">
            <a:tbl>
              <a:tblPr firstRow="1" bandRow="1">
                <a:tableStyleId>{912C8C85-51F0-491E-9774-3900AFEF0FD7}</a:tableStyleId>
              </a:tblPr>
              <a:tblGrid>
                <a:gridCol w="265897">
                  <a:extLst>
                    <a:ext uri="{9D8B030D-6E8A-4147-A177-3AD203B41FA5}">
                      <a16:colId xmlns:a16="http://schemas.microsoft.com/office/drawing/2014/main" val="3966827443"/>
                    </a:ext>
                  </a:extLst>
                </a:gridCol>
                <a:gridCol w="569778">
                  <a:extLst>
                    <a:ext uri="{9D8B030D-6E8A-4147-A177-3AD203B41FA5}">
                      <a16:colId xmlns:a16="http://schemas.microsoft.com/office/drawing/2014/main" val="3756062049"/>
                    </a:ext>
                  </a:extLst>
                </a:gridCol>
                <a:gridCol w="3381050">
                  <a:extLst>
                    <a:ext uri="{9D8B030D-6E8A-4147-A177-3AD203B41FA5}">
                      <a16:colId xmlns:a16="http://schemas.microsoft.com/office/drawing/2014/main" val="2357388432"/>
                    </a:ext>
                  </a:extLst>
                </a:gridCol>
                <a:gridCol w="645382">
                  <a:extLst>
                    <a:ext uri="{9D8B030D-6E8A-4147-A177-3AD203B41FA5}">
                      <a16:colId xmlns:a16="http://schemas.microsoft.com/office/drawing/2014/main" val="505857850"/>
                    </a:ext>
                  </a:extLst>
                </a:gridCol>
              </a:tblGrid>
              <a:tr h="334505">
                <a:tc>
                  <a:txBody>
                    <a:bodyPr/>
                    <a:lstStyle/>
                    <a:p>
                      <a:pPr algn="ctr"/>
                      <a:endParaRPr kumimoji="1" lang="ja-JP" altLang="en-US" sz="12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（７）環境関係法令の遵守等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298721">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⑪</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みどりの食料システム戦略の理解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298721">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⑫</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関係法令の遵守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298721">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⑬</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en-US" altLang="ja-JP" sz="1200" b="0">
                          <a:solidFill>
                            <a:schemeClr val="tx1"/>
                          </a:solidFill>
                          <a:latin typeface="ＭＳ 明朝" panose="02020609040205080304" pitchFamily="17" charset="-128"/>
                          <a:ea typeface="ＭＳ 明朝" panose="02020609040205080304" pitchFamily="17" charset="-128"/>
                        </a:rPr>
                        <a:t>GAP</a:t>
                      </a:r>
                      <a:r>
                        <a:rPr kumimoji="1" lang="ja-JP" altLang="en-US" sz="1200" b="0">
                          <a:solidFill>
                            <a:schemeClr val="tx1"/>
                          </a:solidFill>
                          <a:latin typeface="ＭＳ 明朝" panose="02020609040205080304" pitchFamily="17" charset="-128"/>
                          <a:ea typeface="ＭＳ 明朝" panose="02020609040205080304" pitchFamily="17" charset="-128"/>
                        </a:rPr>
                        <a:t>・</a:t>
                      </a:r>
                      <a:r>
                        <a:rPr kumimoji="1" lang="en-US" altLang="ja-JP" sz="1200" b="0">
                          <a:solidFill>
                            <a:schemeClr val="tx1"/>
                          </a:solidFill>
                          <a:latin typeface="ＭＳ 明朝" panose="02020609040205080304" pitchFamily="17" charset="-128"/>
                          <a:ea typeface="ＭＳ 明朝" panose="02020609040205080304" pitchFamily="17" charset="-128"/>
                        </a:rPr>
                        <a:t>HACCP</a:t>
                      </a:r>
                      <a:r>
                        <a:rPr kumimoji="1" lang="ja-JP" altLang="en-US" sz="1200" b="0">
                          <a:solidFill>
                            <a:schemeClr val="tx1"/>
                          </a:solidFill>
                          <a:latin typeface="ＭＳ 明朝" panose="02020609040205080304" pitchFamily="17" charset="-128"/>
                          <a:ea typeface="ＭＳ 明朝" panose="02020609040205080304" pitchFamily="17" charset="-128"/>
                        </a:rPr>
                        <a:t>について可能な取組から実践</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93739219"/>
                  </a:ext>
                </a:extLst>
              </a:tr>
              <a:tr h="436311">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⑭</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アニマルウェルフェアの考えに基づいた飼養管理の考え方を認識している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68222239"/>
                  </a:ext>
                </a:extLst>
              </a:tr>
              <a:tr h="436311">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農業機械等の装置・車両の適切な整備と管理の実施に努める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2159383"/>
                  </a:ext>
                </a:extLst>
              </a:tr>
              <a:tr h="298721">
                <a:tc>
                  <a:txBody>
                    <a:bodyPr/>
                    <a:lstStyle/>
                    <a:p>
                      <a:pPr algn="ctr"/>
                      <a:r>
                        <a:rPr kumimoji="1" lang="ja-JP" altLang="en-US" sz="1200" b="0" dirty="0">
                          <a:solidFill>
                            <a:schemeClr val="tx1"/>
                          </a:solidFill>
                          <a:latin typeface="ＭＳ ゴシック" panose="020B0609070205080204" pitchFamily="49" charset="-128"/>
                          <a:ea typeface="ＭＳ ゴシック" panose="020B0609070205080204" pitchFamily="49" charset="-128"/>
                        </a:rPr>
                        <a:t>⑯</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endParaRPr kumimoji="1" lang="en-US" altLang="ja-JP" sz="1400" b="0" dirty="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dirty="0">
                          <a:solidFill>
                            <a:schemeClr val="tx1"/>
                          </a:solidFill>
                          <a:latin typeface="ＭＳ 明朝" panose="02020609040205080304" pitchFamily="17" charset="-128"/>
                          <a:ea typeface="ＭＳ 明朝" panose="02020609040205080304" pitchFamily="17" charset="-128"/>
                        </a:rPr>
                        <a:t>正しい知識に基づく作業安全に努める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14092227"/>
                  </a:ext>
                </a:extLst>
              </a:tr>
              <a:tr h="596292">
                <a:tc>
                  <a:txBody>
                    <a:bodyPr/>
                    <a:lstStyle/>
                    <a:p>
                      <a:pPr algn="ctr"/>
                      <a:r>
                        <a:rPr kumimoji="1" lang="ja-JP" altLang="en-US" sz="1200" b="0" dirty="0">
                          <a:solidFill>
                            <a:schemeClr val="tx1"/>
                          </a:solidFill>
                          <a:latin typeface="ＭＳ ゴシック" panose="020B0609070205080204" pitchFamily="49" charset="-128"/>
                          <a:ea typeface="ＭＳ ゴシック" panose="020B0609070205080204" pitchFamily="49" charset="-128"/>
                        </a:rPr>
                        <a:t>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endParaRPr kumimoji="1" lang="en-US" altLang="ja-JP" sz="1400" b="0" dirty="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en-US" altLang="ja-JP" sz="1100" b="1" dirty="0">
                          <a:solidFill>
                            <a:schemeClr val="tx1"/>
                          </a:solidFill>
                          <a:latin typeface="ＭＳ 明朝" panose="02020609040205080304" pitchFamily="17" charset="-128"/>
                          <a:ea typeface="ＭＳ 明朝" panose="02020609040205080304" pitchFamily="17" charset="-128"/>
                        </a:rPr>
                        <a:t>※</a:t>
                      </a:r>
                      <a:r>
                        <a:rPr kumimoji="1" lang="ja-JP" altLang="en-US" sz="1100" b="1" dirty="0">
                          <a:solidFill>
                            <a:schemeClr val="tx1"/>
                          </a:solidFill>
                          <a:latin typeface="ＭＳ 明朝" panose="02020609040205080304" pitchFamily="17" charset="-128"/>
                          <a:ea typeface="ＭＳ 明朝" panose="02020609040205080304" pitchFamily="17" charset="-128"/>
                        </a:rPr>
                        <a:t>和牛生産を行っている場合（該当しない □）</a:t>
                      </a:r>
                    </a:p>
                    <a:p>
                      <a:pPr algn="l"/>
                      <a:r>
                        <a:rPr kumimoji="1" lang="ja-JP" altLang="en-US" sz="1200" b="0" dirty="0">
                          <a:solidFill>
                            <a:schemeClr val="tx1"/>
                          </a:solidFill>
                          <a:latin typeface="ＭＳ 明朝" panose="02020609040205080304" pitchFamily="17" charset="-128"/>
                          <a:ea typeface="ＭＳ 明朝" panose="02020609040205080304" pitchFamily="17" charset="-128"/>
                        </a:rPr>
                        <a:t>家畜改良増殖法及び家畜遺伝資源に係る不正競争防止に関する法律の遵守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650602"/>
                  </a:ext>
                </a:extLst>
              </a:tr>
            </a:tbl>
          </a:graphicData>
        </a:graphic>
      </p:graphicFrame>
      <p:graphicFrame>
        <p:nvGraphicFramePr>
          <p:cNvPr id="25" name="表 7">
            <a:extLst>
              <a:ext uri="{FF2B5EF4-FFF2-40B4-BE49-F238E27FC236}">
                <a16:creationId xmlns:a16="http://schemas.microsoft.com/office/drawing/2014/main" id="{7D21EDC4-3EBE-64A8-B61E-492EC2A5AB56}"/>
              </a:ext>
            </a:extLst>
          </p:cNvPr>
          <p:cNvGraphicFramePr>
            <a:graphicFrameLocks noGrp="1"/>
          </p:cNvGraphicFramePr>
          <p:nvPr>
            <p:extLst>
              <p:ext uri="{D42A27DB-BD31-4B8C-83A1-F6EECF244321}">
                <p14:modId xmlns:p14="http://schemas.microsoft.com/office/powerpoint/2010/main" val="568221441"/>
              </p:ext>
            </p:extLst>
          </p:nvPr>
        </p:nvGraphicFramePr>
        <p:xfrm>
          <a:off x="5001167" y="1821704"/>
          <a:ext cx="4862107" cy="792480"/>
        </p:xfrm>
        <a:graphic>
          <a:graphicData uri="http://schemas.openxmlformats.org/drawingml/2006/table">
            <a:tbl>
              <a:tblPr firstRow="1" bandRow="1">
                <a:tableStyleId>{912C8C85-51F0-491E-9774-3900AFEF0FD7}</a:tableStyleId>
              </a:tblPr>
              <a:tblGrid>
                <a:gridCol w="265897">
                  <a:extLst>
                    <a:ext uri="{9D8B030D-6E8A-4147-A177-3AD203B41FA5}">
                      <a16:colId xmlns:a16="http://schemas.microsoft.com/office/drawing/2014/main" val="3966827443"/>
                    </a:ext>
                  </a:extLst>
                </a:gridCol>
                <a:gridCol w="569778">
                  <a:extLst>
                    <a:ext uri="{9D8B030D-6E8A-4147-A177-3AD203B41FA5}">
                      <a16:colId xmlns:a16="http://schemas.microsoft.com/office/drawing/2014/main" val="3756062049"/>
                    </a:ext>
                  </a:extLst>
                </a:gridCol>
                <a:gridCol w="3390286">
                  <a:extLst>
                    <a:ext uri="{9D8B030D-6E8A-4147-A177-3AD203B41FA5}">
                      <a16:colId xmlns:a16="http://schemas.microsoft.com/office/drawing/2014/main" val="2357388432"/>
                    </a:ext>
                  </a:extLst>
                </a:gridCol>
                <a:gridCol w="636146">
                  <a:extLst>
                    <a:ext uri="{9D8B030D-6E8A-4147-A177-3AD203B41FA5}">
                      <a16:colId xmlns:a16="http://schemas.microsoft.com/office/drawing/2014/main" val="505857850"/>
                    </a:ext>
                  </a:extLst>
                </a:gridCol>
              </a:tblGrid>
              <a:tr h="296066">
                <a:tc>
                  <a:txBody>
                    <a:bodyPr/>
                    <a:lstStyle/>
                    <a:p>
                      <a:pPr algn="ctr"/>
                      <a:endParaRPr kumimoji="1" lang="ja-JP" altLang="en-US" sz="12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（６）生物多様性への悪影響の防止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dirty="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dirty="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dirty="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3301">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⑩</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dirty="0">
                          <a:solidFill>
                            <a:schemeClr val="tx1"/>
                          </a:solidFill>
                          <a:latin typeface="ＭＳ ゴシック" panose="020B0609070205080204" pitchFamily="49" charset="-128"/>
                          <a:ea typeface="ＭＳ ゴシック" panose="020B0609070205080204" pitchFamily="49" charset="-128"/>
                        </a:rPr>
                        <a:t>※</a:t>
                      </a:r>
                      <a:r>
                        <a:rPr kumimoji="1" lang="ja-JP" altLang="en-US" sz="1100" b="1" dirty="0">
                          <a:solidFill>
                            <a:schemeClr val="tx1"/>
                          </a:solidFill>
                          <a:latin typeface="ＭＳ ゴシック" panose="020B0609070205080204" pitchFamily="49" charset="-128"/>
                          <a:ea typeface="ＭＳ ゴシック" panose="020B0609070205080204" pitchFamily="49" charset="-128"/>
                        </a:rPr>
                        <a:t>特定事業場である場合（該当しない □）</a:t>
                      </a:r>
                    </a:p>
                    <a:p>
                      <a:pPr algn="l"/>
                      <a:r>
                        <a:rPr kumimoji="1" lang="ja-JP" altLang="en-US" sz="1200" b="0" dirty="0">
                          <a:solidFill>
                            <a:schemeClr val="tx1"/>
                          </a:solidFill>
                          <a:latin typeface="ＭＳ 明朝" panose="02020609040205080304" pitchFamily="17" charset="-128"/>
                          <a:ea typeface="ＭＳ 明朝" panose="02020609040205080304" pitchFamily="17" charset="-128"/>
                        </a:rPr>
                        <a:t>排水処理に係る水質汚濁防止法の遵守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bl>
          </a:graphicData>
        </a:graphic>
      </p:graphicFrame>
      <p:graphicFrame>
        <p:nvGraphicFramePr>
          <p:cNvPr id="26" name="表 7">
            <a:extLst>
              <a:ext uri="{FF2B5EF4-FFF2-40B4-BE49-F238E27FC236}">
                <a16:creationId xmlns:a16="http://schemas.microsoft.com/office/drawing/2014/main" id="{558AE7AF-FE02-8D92-BB70-53B4EF62207F}"/>
              </a:ext>
            </a:extLst>
          </p:cNvPr>
          <p:cNvGraphicFramePr>
            <a:graphicFrameLocks noGrp="1"/>
          </p:cNvGraphicFramePr>
          <p:nvPr>
            <p:extLst>
              <p:ext uri="{D42A27DB-BD31-4B8C-83A1-F6EECF244321}">
                <p14:modId xmlns:p14="http://schemas.microsoft.com/office/powerpoint/2010/main" val="4203011893"/>
              </p:ext>
            </p:extLst>
          </p:nvPr>
        </p:nvGraphicFramePr>
        <p:xfrm>
          <a:off x="5002347" y="991747"/>
          <a:ext cx="4862107" cy="777404"/>
        </p:xfrm>
        <a:graphic>
          <a:graphicData uri="http://schemas.openxmlformats.org/drawingml/2006/table">
            <a:tbl>
              <a:tblPr firstRow="1" bandRow="1">
                <a:tableStyleId>{912C8C85-51F0-491E-9774-3900AFEF0FD7}</a:tableStyleId>
              </a:tblPr>
              <a:tblGrid>
                <a:gridCol w="265897">
                  <a:extLst>
                    <a:ext uri="{9D8B030D-6E8A-4147-A177-3AD203B41FA5}">
                      <a16:colId xmlns:a16="http://schemas.microsoft.com/office/drawing/2014/main" val="3966827443"/>
                    </a:ext>
                  </a:extLst>
                </a:gridCol>
                <a:gridCol w="569778">
                  <a:extLst>
                    <a:ext uri="{9D8B030D-6E8A-4147-A177-3AD203B41FA5}">
                      <a16:colId xmlns:a16="http://schemas.microsoft.com/office/drawing/2014/main" val="3756062049"/>
                    </a:ext>
                  </a:extLst>
                </a:gridCol>
                <a:gridCol w="3361397">
                  <a:extLst>
                    <a:ext uri="{9D8B030D-6E8A-4147-A177-3AD203B41FA5}">
                      <a16:colId xmlns:a16="http://schemas.microsoft.com/office/drawing/2014/main" val="2357388432"/>
                    </a:ext>
                  </a:extLst>
                </a:gridCol>
                <a:gridCol w="665035">
                  <a:extLst>
                    <a:ext uri="{9D8B030D-6E8A-4147-A177-3AD203B41FA5}">
                      <a16:colId xmlns:a16="http://schemas.microsoft.com/office/drawing/2014/main" val="505857850"/>
                    </a:ext>
                  </a:extLst>
                </a:gridCol>
              </a:tblGrid>
              <a:tr h="394772">
                <a:tc>
                  <a:txBody>
                    <a:bodyPr/>
                    <a:lstStyle/>
                    <a:p>
                      <a:pPr algn="ctr"/>
                      <a:endParaRPr kumimoji="1" lang="ja-JP" altLang="en-US" sz="12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endParaRPr kumimoji="1" lang="en-US" altLang="ja-JP" sz="800" b="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（５）廃棄物の発生抑制、</a:t>
                      </a:r>
                      <a:endParaRPr kumimoji="1" lang="en-US" altLang="ja-JP" sz="1200" b="1" dirty="0">
                        <a:solidFill>
                          <a:schemeClr val="tx1"/>
                        </a:solidFill>
                        <a:latin typeface="ＭＳ ゴシック" panose="020B0609070205080204" pitchFamily="49" charset="-128"/>
                        <a:ea typeface="ＭＳ ゴシック" panose="020B0609070205080204" pitchFamily="49" charset="-128"/>
                      </a:endParaRPr>
                    </a:p>
                    <a:p>
                      <a:pPr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　　　適正な循環的な利用及び適正な処分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dirty="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dirty="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dirty="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20204">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⑨</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プラ等廃棄物の削減に努め、適正に処理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bl>
          </a:graphicData>
        </a:graphic>
      </p:graphicFrame>
      <p:graphicFrame>
        <p:nvGraphicFramePr>
          <p:cNvPr id="29" name="表 7">
            <a:extLst>
              <a:ext uri="{FF2B5EF4-FFF2-40B4-BE49-F238E27FC236}">
                <a16:creationId xmlns:a16="http://schemas.microsoft.com/office/drawing/2014/main" id="{5FBDA531-8292-A0ED-6048-65078120B5A2}"/>
              </a:ext>
            </a:extLst>
          </p:cNvPr>
          <p:cNvGraphicFramePr>
            <a:graphicFrameLocks noGrp="1"/>
          </p:cNvGraphicFramePr>
          <p:nvPr>
            <p:extLst>
              <p:ext uri="{D42A27DB-BD31-4B8C-83A1-F6EECF244321}">
                <p14:modId xmlns:p14="http://schemas.microsoft.com/office/powerpoint/2010/main" val="1759725045"/>
              </p:ext>
            </p:extLst>
          </p:nvPr>
        </p:nvGraphicFramePr>
        <p:xfrm>
          <a:off x="51639" y="4157063"/>
          <a:ext cx="4862107" cy="990600"/>
        </p:xfrm>
        <a:graphic>
          <a:graphicData uri="http://schemas.openxmlformats.org/drawingml/2006/table">
            <a:tbl>
              <a:tblPr firstRow="1" bandRow="1">
                <a:tableStyleId>{912C8C85-51F0-491E-9774-3900AFEF0FD7}</a:tableStyleId>
              </a:tblPr>
              <a:tblGrid>
                <a:gridCol w="265897">
                  <a:extLst>
                    <a:ext uri="{9D8B030D-6E8A-4147-A177-3AD203B41FA5}">
                      <a16:colId xmlns:a16="http://schemas.microsoft.com/office/drawing/2014/main" val="3966827443"/>
                    </a:ext>
                  </a:extLst>
                </a:gridCol>
                <a:gridCol w="569778">
                  <a:extLst>
                    <a:ext uri="{9D8B030D-6E8A-4147-A177-3AD203B41FA5}">
                      <a16:colId xmlns:a16="http://schemas.microsoft.com/office/drawing/2014/main" val="3756062049"/>
                    </a:ext>
                  </a:extLst>
                </a:gridCol>
                <a:gridCol w="3389123">
                  <a:extLst>
                    <a:ext uri="{9D8B030D-6E8A-4147-A177-3AD203B41FA5}">
                      <a16:colId xmlns:a16="http://schemas.microsoft.com/office/drawing/2014/main" val="2357388432"/>
                    </a:ext>
                  </a:extLst>
                </a:gridCol>
                <a:gridCol w="637309">
                  <a:extLst>
                    <a:ext uri="{9D8B030D-6E8A-4147-A177-3AD203B41FA5}">
                      <a16:colId xmlns:a16="http://schemas.microsoft.com/office/drawing/2014/main" val="505857850"/>
                    </a:ext>
                  </a:extLst>
                </a:gridCol>
              </a:tblGrid>
              <a:tr h="299909">
                <a:tc>
                  <a:txBody>
                    <a:bodyPr/>
                    <a:lstStyle/>
                    <a:p>
                      <a:pPr algn="ctr"/>
                      <a:endParaRPr kumimoji="1" lang="ja-JP" altLang="en-US" sz="12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（３）エネルギーの節減</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547659">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dirty="0">
                          <a:solidFill>
                            <a:schemeClr val="tx1"/>
                          </a:solidFill>
                          <a:latin typeface="ＭＳ 明朝" panose="02020609040205080304" pitchFamily="17" charset="-128"/>
                          <a:ea typeface="ＭＳ 明朝" panose="02020609040205080304" pitchFamily="17" charset="-128"/>
                        </a:rPr>
                        <a:t>畜舎内の照明、温度管理等施設・機械等の使用や導入に際して、不必要・非効率なエネルギー消費をしないように努める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bl>
          </a:graphicData>
        </a:graphic>
      </p:graphicFrame>
      <p:graphicFrame>
        <p:nvGraphicFramePr>
          <p:cNvPr id="30" name="表 29">
            <a:extLst>
              <a:ext uri="{FF2B5EF4-FFF2-40B4-BE49-F238E27FC236}">
                <a16:creationId xmlns:a16="http://schemas.microsoft.com/office/drawing/2014/main" id="{A5E6A04A-5EAB-522D-76E3-AD59DE778C51}"/>
              </a:ext>
            </a:extLst>
          </p:cNvPr>
          <p:cNvGraphicFramePr>
            <a:graphicFrameLocks noGrp="1"/>
          </p:cNvGraphicFramePr>
          <p:nvPr>
            <p:extLst>
              <p:ext uri="{D42A27DB-BD31-4B8C-83A1-F6EECF244321}">
                <p14:modId xmlns:p14="http://schemas.microsoft.com/office/powerpoint/2010/main" val="1360418101"/>
              </p:ext>
            </p:extLst>
          </p:nvPr>
        </p:nvGraphicFramePr>
        <p:xfrm>
          <a:off x="51639" y="2264457"/>
          <a:ext cx="4862107" cy="1859280"/>
        </p:xfrm>
        <a:graphic>
          <a:graphicData uri="http://schemas.openxmlformats.org/drawingml/2006/table">
            <a:tbl>
              <a:tblPr firstRow="1" bandRow="1">
                <a:tableStyleId>{912C8C85-51F0-491E-9774-3900AFEF0FD7}</a:tableStyleId>
              </a:tblPr>
              <a:tblGrid>
                <a:gridCol w="265897">
                  <a:extLst>
                    <a:ext uri="{9D8B030D-6E8A-4147-A177-3AD203B41FA5}">
                      <a16:colId xmlns:a16="http://schemas.microsoft.com/office/drawing/2014/main" val="3966827443"/>
                    </a:ext>
                  </a:extLst>
                </a:gridCol>
                <a:gridCol w="569778">
                  <a:extLst>
                    <a:ext uri="{9D8B030D-6E8A-4147-A177-3AD203B41FA5}">
                      <a16:colId xmlns:a16="http://schemas.microsoft.com/office/drawing/2014/main" val="3756062049"/>
                    </a:ext>
                  </a:extLst>
                </a:gridCol>
                <a:gridCol w="3389123">
                  <a:extLst>
                    <a:ext uri="{9D8B030D-6E8A-4147-A177-3AD203B41FA5}">
                      <a16:colId xmlns:a16="http://schemas.microsoft.com/office/drawing/2014/main" val="2357388432"/>
                    </a:ext>
                  </a:extLst>
                </a:gridCol>
                <a:gridCol w="637309">
                  <a:extLst>
                    <a:ext uri="{9D8B030D-6E8A-4147-A177-3AD203B41FA5}">
                      <a16:colId xmlns:a16="http://schemas.microsoft.com/office/drawing/2014/main" val="505857850"/>
                    </a:ext>
                  </a:extLst>
                </a:gridCol>
              </a:tblGrid>
              <a:tr h="319061">
                <a:tc>
                  <a:txBody>
                    <a:bodyPr/>
                    <a:lstStyle/>
                    <a:p>
                      <a:pPr algn="ctr"/>
                      <a:endParaRPr kumimoji="1" lang="ja-JP" altLang="en-US" sz="12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　　</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（２）適正な防除</a:t>
                      </a:r>
                      <a:r>
                        <a:rPr kumimoji="1" lang="ja-JP" altLang="en-US" sz="1200" b="0" dirty="0">
                          <a:solidFill>
                            <a:schemeClr val="tx1"/>
                          </a:solidFill>
                          <a:latin typeface="ＭＳ ゴシック" panose="020B0609070205080204" pitchFamily="49" charset="-128"/>
                          <a:ea typeface="ＭＳ ゴシック" panose="020B0609070205080204" pitchFamily="49" charset="-128"/>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568761">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1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dirty="0">
                          <a:solidFill>
                            <a:schemeClr val="tx1"/>
                          </a:solidFill>
                          <a:latin typeface="ＭＳ ゴシック" panose="020B0609070205080204" pitchFamily="49" charset="-128"/>
                          <a:ea typeface="ＭＳ ゴシック" panose="020B0609070205080204" pitchFamily="49" charset="-128"/>
                        </a:rPr>
                        <a:t>※</a:t>
                      </a:r>
                      <a:r>
                        <a:rPr kumimoji="1" lang="ja-JP" altLang="en-US" sz="1100" b="1" dirty="0">
                          <a:solidFill>
                            <a:schemeClr val="tx1"/>
                          </a:solidFill>
                          <a:latin typeface="ＭＳ ゴシック" panose="020B0609070205080204" pitchFamily="49" charset="-128"/>
                          <a:ea typeface="ＭＳ ゴシック" panose="020B0609070205080204" pitchFamily="49" charset="-128"/>
                        </a:rPr>
                        <a:t>飼料生産を行う場合（該当しない □）</a:t>
                      </a:r>
                      <a:endParaRPr kumimoji="1" lang="en-US" altLang="ja-JP" sz="1100" b="0" dirty="0">
                        <a:solidFill>
                          <a:schemeClr val="tx1"/>
                        </a:solidFill>
                        <a:latin typeface="ＭＳ 明朝" panose="02020609040205080304" pitchFamily="17" charset="-128"/>
                        <a:ea typeface="ＭＳ 明朝" panose="02020609040205080304" pitchFamily="17" charset="-128"/>
                      </a:endParaRPr>
                    </a:p>
                    <a:p>
                      <a:pPr algn="l"/>
                      <a:r>
                        <a:rPr kumimoji="1" lang="ja-JP" altLang="en-US" sz="1200" b="0" dirty="0">
                          <a:solidFill>
                            <a:schemeClr val="tx1"/>
                          </a:solidFill>
                          <a:latin typeface="ＭＳ 明朝" panose="02020609040205080304" pitchFamily="17" charset="-128"/>
                          <a:ea typeface="ＭＳ 明朝" panose="02020609040205080304" pitchFamily="17" charset="-128"/>
                        </a:rPr>
                        <a:t>病害虫・雑草が発生しにくい生産条件の整備を検討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402294">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dirty="0">
                          <a:solidFill>
                            <a:schemeClr val="tx1"/>
                          </a:solidFill>
                          <a:latin typeface="ＭＳ ゴシック" panose="020B0609070205080204" pitchFamily="49" charset="-128"/>
                          <a:ea typeface="ＭＳ ゴシック" panose="020B0609070205080204" pitchFamily="49" charset="-128"/>
                        </a:rPr>
                        <a:t>※</a:t>
                      </a:r>
                      <a:r>
                        <a:rPr kumimoji="1" lang="ja-JP" altLang="en-US" sz="1100" b="1" dirty="0">
                          <a:solidFill>
                            <a:schemeClr val="tx1"/>
                          </a:solidFill>
                          <a:latin typeface="ＭＳ ゴシック" panose="020B0609070205080204" pitchFamily="49" charset="-128"/>
                          <a:ea typeface="ＭＳ ゴシック" panose="020B0609070205080204" pitchFamily="49" charset="-128"/>
                        </a:rPr>
                        <a:t>飼料生産を行う場合（該当しない □）</a:t>
                      </a:r>
                      <a:endParaRPr kumimoji="1" lang="en-US" altLang="ja-JP" sz="1100" b="0" dirty="0">
                        <a:solidFill>
                          <a:schemeClr val="tx1"/>
                        </a:solidFill>
                        <a:latin typeface="ＭＳ 明朝" panose="02020609040205080304" pitchFamily="17" charset="-128"/>
                        <a:ea typeface="ＭＳ 明朝" panose="02020609040205080304" pitchFamily="17" charset="-128"/>
                      </a:endParaRPr>
                    </a:p>
                    <a:p>
                      <a:pPr algn="l"/>
                      <a:r>
                        <a:rPr kumimoji="1" lang="ja-JP" altLang="en-US" sz="1200" b="0" dirty="0">
                          <a:solidFill>
                            <a:schemeClr val="tx1"/>
                          </a:solidFill>
                          <a:latin typeface="ＭＳ 明朝" panose="02020609040205080304" pitchFamily="17" charset="-128"/>
                          <a:ea typeface="ＭＳ 明朝" panose="02020609040205080304" pitchFamily="17" charset="-128"/>
                        </a:rPr>
                        <a:t>農薬の適正な使用・保管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402294">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⑤</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dirty="0">
                          <a:solidFill>
                            <a:schemeClr val="tx1"/>
                          </a:solidFill>
                          <a:latin typeface="ＭＳ ゴシック" panose="020B0609070205080204" pitchFamily="49" charset="-128"/>
                          <a:ea typeface="ＭＳ ゴシック" panose="020B0609070205080204" pitchFamily="49" charset="-128"/>
                        </a:rPr>
                        <a:t>※</a:t>
                      </a:r>
                      <a:r>
                        <a:rPr kumimoji="1" lang="ja-JP" altLang="en-US" sz="1100" b="1" dirty="0">
                          <a:solidFill>
                            <a:schemeClr val="tx1"/>
                          </a:solidFill>
                          <a:latin typeface="ＭＳ ゴシック" panose="020B0609070205080204" pitchFamily="49" charset="-128"/>
                          <a:ea typeface="ＭＳ ゴシック" panose="020B0609070205080204" pitchFamily="49" charset="-128"/>
                        </a:rPr>
                        <a:t>飼料生産を行う場合（該当しない □）</a:t>
                      </a:r>
                      <a:endParaRPr kumimoji="1" lang="en-US" altLang="ja-JP" sz="1100" b="0" dirty="0">
                        <a:solidFill>
                          <a:schemeClr val="tx1"/>
                        </a:solidFill>
                        <a:latin typeface="ＭＳ 明朝" panose="02020609040205080304" pitchFamily="17" charset="-128"/>
                        <a:ea typeface="ＭＳ 明朝" panose="02020609040205080304" pitchFamily="17" charset="-128"/>
                      </a:endParaRPr>
                    </a:p>
                    <a:p>
                      <a:pPr algn="l"/>
                      <a:r>
                        <a:rPr kumimoji="1" lang="ja-JP" altLang="en-US" sz="1200" b="0" dirty="0">
                          <a:solidFill>
                            <a:schemeClr val="tx1"/>
                          </a:solidFill>
                          <a:latin typeface="ＭＳ 明朝" panose="02020609040205080304" pitchFamily="17" charset="-128"/>
                          <a:ea typeface="ＭＳ 明朝" panose="02020609040205080304" pitchFamily="17" charset="-128"/>
                        </a:rPr>
                        <a:t>農薬の使用状況等の記録・保存</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2159383"/>
                  </a:ext>
                </a:extLst>
              </a:tr>
            </a:tbl>
          </a:graphicData>
        </a:graphic>
      </p:graphicFrame>
      <p:graphicFrame>
        <p:nvGraphicFramePr>
          <p:cNvPr id="31" name="表 7">
            <a:extLst>
              <a:ext uri="{FF2B5EF4-FFF2-40B4-BE49-F238E27FC236}">
                <a16:creationId xmlns:a16="http://schemas.microsoft.com/office/drawing/2014/main" id="{050CFC20-908E-14E9-8EFE-2482F56C49F6}"/>
              </a:ext>
            </a:extLst>
          </p:cNvPr>
          <p:cNvGraphicFramePr>
            <a:graphicFrameLocks noGrp="1"/>
          </p:cNvGraphicFramePr>
          <p:nvPr>
            <p:extLst>
              <p:ext uri="{D42A27DB-BD31-4B8C-83A1-F6EECF244321}">
                <p14:modId xmlns:p14="http://schemas.microsoft.com/office/powerpoint/2010/main" val="1084858340"/>
              </p:ext>
            </p:extLst>
          </p:nvPr>
        </p:nvGraphicFramePr>
        <p:xfrm>
          <a:off x="51639" y="991404"/>
          <a:ext cx="4862107" cy="1234440"/>
        </p:xfrm>
        <a:graphic>
          <a:graphicData uri="http://schemas.openxmlformats.org/drawingml/2006/table">
            <a:tbl>
              <a:tblPr firstRow="1" bandRow="1">
                <a:tableStyleId>{912C8C85-51F0-491E-9774-3900AFEF0FD7}</a:tableStyleId>
              </a:tblPr>
              <a:tblGrid>
                <a:gridCol w="265897">
                  <a:extLst>
                    <a:ext uri="{9D8B030D-6E8A-4147-A177-3AD203B41FA5}">
                      <a16:colId xmlns:a16="http://schemas.microsoft.com/office/drawing/2014/main" val="3966827443"/>
                    </a:ext>
                  </a:extLst>
                </a:gridCol>
                <a:gridCol w="569778">
                  <a:extLst>
                    <a:ext uri="{9D8B030D-6E8A-4147-A177-3AD203B41FA5}">
                      <a16:colId xmlns:a16="http://schemas.microsoft.com/office/drawing/2014/main" val="3756062049"/>
                    </a:ext>
                  </a:extLst>
                </a:gridCol>
                <a:gridCol w="3379887">
                  <a:extLst>
                    <a:ext uri="{9D8B030D-6E8A-4147-A177-3AD203B41FA5}">
                      <a16:colId xmlns:a16="http://schemas.microsoft.com/office/drawing/2014/main" val="2357388432"/>
                    </a:ext>
                  </a:extLst>
                </a:gridCol>
                <a:gridCol w="646545">
                  <a:extLst>
                    <a:ext uri="{9D8B030D-6E8A-4147-A177-3AD203B41FA5}">
                      <a16:colId xmlns:a16="http://schemas.microsoft.com/office/drawing/2014/main" val="505857850"/>
                    </a:ext>
                  </a:extLst>
                </a:gridCol>
              </a:tblGrid>
              <a:tr h="262997">
                <a:tc>
                  <a:txBody>
                    <a:bodyPr/>
                    <a:lstStyle/>
                    <a:p>
                      <a:pPr algn="ctr"/>
                      <a:endParaRPr kumimoji="1" lang="ja-JP" altLang="en-US" sz="12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（１）適正な施肥</a:t>
                      </a:r>
                      <a:r>
                        <a:rPr kumimoji="1" lang="ja-JP" altLang="en-US" sz="1200" b="0" dirty="0">
                          <a:solidFill>
                            <a:schemeClr val="tx1"/>
                          </a:solidFill>
                          <a:latin typeface="ＭＳ ゴシック" panose="020B0609070205080204" pitchFamily="49" charset="-128"/>
                          <a:ea typeface="ＭＳ ゴシック" panose="020B0609070205080204" pitchFamily="49" charset="-128"/>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31605">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①</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dirty="0">
                          <a:solidFill>
                            <a:schemeClr val="tx1"/>
                          </a:solidFill>
                          <a:latin typeface="ＭＳ ゴシック" panose="020B0609070205080204" pitchFamily="49" charset="-128"/>
                          <a:ea typeface="ＭＳ ゴシック" panose="020B0609070205080204" pitchFamily="49" charset="-128"/>
                        </a:rPr>
                        <a:t>※</a:t>
                      </a:r>
                      <a:r>
                        <a:rPr kumimoji="1" lang="ja-JP" altLang="en-US" sz="1100" b="1" dirty="0">
                          <a:solidFill>
                            <a:schemeClr val="tx1"/>
                          </a:solidFill>
                          <a:latin typeface="ＭＳ ゴシック" panose="020B0609070205080204" pitchFamily="49" charset="-128"/>
                          <a:ea typeface="ＭＳ ゴシック" panose="020B0609070205080204" pitchFamily="49" charset="-128"/>
                        </a:rPr>
                        <a:t>飼料生産を行う場合（該当しない □）</a:t>
                      </a:r>
                      <a:endParaRPr kumimoji="1" lang="en-US" altLang="ja-JP" sz="1100" b="1" dirty="0">
                        <a:solidFill>
                          <a:schemeClr val="tx1"/>
                        </a:solidFill>
                        <a:latin typeface="ＭＳ ゴシック" panose="020B0609070205080204" pitchFamily="49" charset="-128"/>
                        <a:ea typeface="ＭＳ ゴシック" panose="020B0609070205080204" pitchFamily="49" charset="-128"/>
                      </a:endParaRPr>
                    </a:p>
                    <a:p>
                      <a:pPr algn="l"/>
                      <a:r>
                        <a:rPr kumimoji="1" lang="ja-JP" altLang="en-US" sz="1200" b="0" dirty="0">
                          <a:solidFill>
                            <a:schemeClr val="tx1"/>
                          </a:solidFill>
                          <a:latin typeface="ＭＳ 明朝" panose="02020609040205080304" pitchFamily="17" charset="-128"/>
                          <a:ea typeface="ＭＳ 明朝" panose="02020609040205080304" pitchFamily="17" charset="-128"/>
                        </a:rPr>
                        <a:t>肥料の適正な保管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331605">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dirty="0">
                          <a:solidFill>
                            <a:schemeClr val="tx1"/>
                          </a:solidFill>
                          <a:latin typeface="ＭＳ ゴシック" panose="020B0609070205080204" pitchFamily="49" charset="-128"/>
                          <a:ea typeface="ＭＳ ゴシック" panose="020B0609070205080204" pitchFamily="49" charset="-128"/>
                        </a:rPr>
                        <a:t>※</a:t>
                      </a:r>
                      <a:r>
                        <a:rPr kumimoji="1" lang="ja-JP" altLang="en-US" sz="1100" b="1" dirty="0">
                          <a:solidFill>
                            <a:schemeClr val="tx1"/>
                          </a:solidFill>
                          <a:latin typeface="ＭＳ ゴシック" panose="020B0609070205080204" pitchFamily="49" charset="-128"/>
                          <a:ea typeface="ＭＳ ゴシック" panose="020B0609070205080204" pitchFamily="49" charset="-128"/>
                        </a:rPr>
                        <a:t>飼料生産を行う場合（該当しない □）</a:t>
                      </a:r>
                      <a:endParaRPr kumimoji="1" lang="en-US" altLang="ja-JP" sz="1100" b="1" dirty="0">
                        <a:solidFill>
                          <a:schemeClr val="tx1"/>
                        </a:solidFill>
                        <a:latin typeface="ＭＳ ゴシック" panose="020B0609070205080204" pitchFamily="49" charset="-128"/>
                        <a:ea typeface="ＭＳ ゴシック" panose="020B0609070205080204" pitchFamily="49"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明朝" panose="02020609040205080304" pitchFamily="17" charset="-128"/>
                          <a:ea typeface="ＭＳ 明朝" panose="02020609040205080304" pitchFamily="17" charset="-128"/>
                        </a:rPr>
                        <a:t>肥料の使用状況等の記録・保存に努める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2159383"/>
                  </a:ext>
                </a:extLst>
              </a:tr>
            </a:tbl>
          </a:graphicData>
        </a:graphic>
      </p:graphicFrame>
      <p:sp>
        <p:nvSpPr>
          <p:cNvPr id="5" name="テキスト ボックス 4">
            <a:extLst>
              <a:ext uri="{FF2B5EF4-FFF2-40B4-BE49-F238E27FC236}">
                <a16:creationId xmlns:a16="http://schemas.microsoft.com/office/drawing/2014/main" id="{79B8A850-0DB9-55C1-3E5C-B0C9FE20C5B9}"/>
              </a:ext>
            </a:extLst>
          </p:cNvPr>
          <p:cNvSpPr txBox="1"/>
          <p:nvPr/>
        </p:nvSpPr>
        <p:spPr>
          <a:xfrm>
            <a:off x="0" y="100218"/>
            <a:ext cx="5144357" cy="815608"/>
          </a:xfrm>
          <a:prstGeom prst="rect">
            <a:avLst/>
          </a:prstGeom>
          <a:noFill/>
        </p:spPr>
        <p:txBody>
          <a:bodyPr wrap="none" lIns="91440" tIns="45720" rIns="91440" bIns="45720" rtlCol="0" anchor="t">
            <a:spAutoFit/>
          </a:bodyPr>
          <a:lstStyle/>
          <a:p>
            <a:r>
              <a:rPr kumimoji="1" lang="zh-TW" altLang="en-US" sz="1100" dirty="0">
                <a:latin typeface="Meiryo UI"/>
                <a:ea typeface="Meiryo UI"/>
              </a:rPr>
              <a:t>別記様式第１号　別添７－２（実施規程　第７関係）</a:t>
            </a:r>
            <a:endParaRPr kumimoji="1" lang="en-US" altLang="zh-TW" sz="1100" dirty="0">
              <a:latin typeface="Meiryo UI"/>
              <a:ea typeface="Meiryo UI"/>
            </a:endParaRPr>
          </a:p>
          <a:p>
            <a:r>
              <a:rPr kumimoji="1" lang="ja-JP" altLang="en-US" b="1" dirty="0">
                <a:latin typeface="Meiryo UI"/>
                <a:ea typeface="Meiryo UI"/>
              </a:rPr>
              <a:t>環境負荷低減のクロスコンプライアンス チェックシート</a:t>
            </a:r>
            <a:endParaRPr kumimoji="1" lang="en-US" altLang="ja-JP" b="1" dirty="0">
              <a:latin typeface="Meiryo UI"/>
              <a:ea typeface="Meiryo UI"/>
            </a:endParaRPr>
          </a:p>
          <a:p>
            <a:r>
              <a:rPr lang="ja-JP" altLang="en-US" b="1" dirty="0">
                <a:solidFill>
                  <a:prstClr val="black"/>
                </a:solidFill>
                <a:latin typeface="メイリオ"/>
                <a:ea typeface="メイリオ"/>
              </a:rPr>
              <a:t>（</a:t>
            </a:r>
            <a:r>
              <a:rPr kumimoji="0" lang="ja-JP" altLang="en-US" b="1" i="0" u="none" strike="noStrike" kern="1200" cap="none" spc="0" normalizeH="0" baseline="0" noProof="0" dirty="0">
                <a:ln>
                  <a:noFill/>
                </a:ln>
                <a:solidFill>
                  <a:prstClr val="black"/>
                </a:solidFill>
                <a:effectLst/>
                <a:uLnTx/>
                <a:uFillTx/>
                <a:latin typeface="メイリオ"/>
                <a:ea typeface="メイリオ"/>
              </a:rPr>
              <a:t>畜産経営体向け）</a:t>
            </a:r>
            <a:endParaRPr kumimoji="1" lang="en-US" altLang="ja-JP" b="1" dirty="0">
              <a:latin typeface="Meiryo UI"/>
              <a:ea typeface="Meiryo UI"/>
            </a:endParaRPr>
          </a:p>
        </p:txBody>
      </p:sp>
      <p:sp>
        <p:nvSpPr>
          <p:cNvPr id="7" name="テキスト ボックス 6">
            <a:extLst>
              <a:ext uri="{FF2B5EF4-FFF2-40B4-BE49-F238E27FC236}">
                <a16:creationId xmlns:a16="http://schemas.microsoft.com/office/drawing/2014/main" id="{EE181419-9257-0E72-BC01-62C073617769}"/>
              </a:ext>
            </a:extLst>
          </p:cNvPr>
          <p:cNvSpPr txBox="1"/>
          <p:nvPr/>
        </p:nvSpPr>
        <p:spPr>
          <a:xfrm>
            <a:off x="51639" y="6255131"/>
            <a:ext cx="4902124" cy="374461"/>
          </a:xfrm>
          <a:prstGeom prst="rect">
            <a:avLst/>
          </a:prstGeom>
          <a:noFill/>
        </p:spPr>
        <p:txBody>
          <a:bodyPr wrap="square" rtlCol="0">
            <a:spAutoFit/>
          </a:bodyPr>
          <a:lstStyle/>
          <a:p>
            <a:pPr marL="180000" indent="-176213">
              <a:lnSpc>
                <a:spcPts val="1100"/>
              </a:lnSpc>
            </a:pPr>
            <a:r>
              <a:rPr kumimoji="1" lang="ja-JP" altLang="en-US" sz="1100" dirty="0">
                <a:latin typeface="ＭＳ 明朝" panose="02020609040205080304" pitchFamily="17" charset="-128"/>
                <a:ea typeface="ＭＳ 明朝" panose="02020609040205080304" pitchFamily="17" charset="-128"/>
              </a:rPr>
              <a:t>注　</a:t>
            </a:r>
            <a:r>
              <a:rPr kumimoji="1" lang="en-US" altLang="ja-JP" sz="1100" dirty="0">
                <a:latin typeface="ＭＳ 明朝" panose="02020609040205080304" pitchFamily="17" charset="-128"/>
                <a:ea typeface="ＭＳ 明朝" panose="02020609040205080304" pitchFamily="17" charset="-128"/>
              </a:rPr>
              <a:t>※</a:t>
            </a:r>
            <a:r>
              <a:rPr kumimoji="1" lang="ja-JP" altLang="en-US" sz="1100" dirty="0">
                <a:latin typeface="ＭＳ 明朝" panose="02020609040205080304" pitchFamily="17" charset="-128"/>
                <a:ea typeface="ＭＳ 明朝" panose="02020609040205080304" pitchFamily="17" charset="-128"/>
              </a:rPr>
              <a:t>の記載内容に「該当しない」場合には□にチェックしてください。この場合、当該項目の申請時・報告時のチェックは不要です。</a:t>
            </a:r>
            <a:endParaRPr kumimoji="1" lang="en-US" altLang="ja-JP" sz="1100" dirty="0">
              <a:latin typeface="ＭＳ 明朝" panose="02020609040205080304" pitchFamily="17" charset="-128"/>
              <a:ea typeface="ＭＳ 明朝" panose="02020609040205080304" pitchFamily="17" charset="-128"/>
            </a:endParaRPr>
          </a:p>
        </p:txBody>
      </p:sp>
      <p:sp>
        <p:nvSpPr>
          <p:cNvPr id="8" name="テキスト ボックス 7">
            <a:extLst>
              <a:ext uri="{FF2B5EF4-FFF2-40B4-BE49-F238E27FC236}">
                <a16:creationId xmlns:a16="http://schemas.microsoft.com/office/drawing/2014/main" id="{99FBFA0A-87A8-EF7B-6625-126F6E551165}"/>
              </a:ext>
            </a:extLst>
          </p:cNvPr>
          <p:cNvSpPr txBox="1"/>
          <p:nvPr/>
        </p:nvSpPr>
        <p:spPr>
          <a:xfrm>
            <a:off x="9050318" y="326185"/>
            <a:ext cx="923843" cy="369332"/>
          </a:xfrm>
          <a:prstGeom prst="rect">
            <a:avLst/>
          </a:prstGeom>
          <a:noFill/>
        </p:spPr>
        <p:txBody>
          <a:bodyPr wrap="none" rtlCol="0">
            <a:spAutoFit/>
          </a:bodyPr>
          <a:lstStyle/>
          <a:p>
            <a:r>
              <a:rPr kumimoji="1" lang="en-US" altLang="ja-JP" dirty="0">
                <a:latin typeface="Meiryo UI" panose="020B0604030504040204" pitchFamily="50" charset="-128"/>
                <a:ea typeface="Meiryo UI" panose="020B0604030504040204" pitchFamily="50" charset="-128"/>
              </a:rPr>
              <a:t>Ver2.1</a:t>
            </a:r>
            <a:endParaRPr kumimoji="1" lang="ja-JP" altLang="en-US" dirty="0">
              <a:latin typeface="Meiryo UI" panose="020B0604030504040204" pitchFamily="50" charset="-128"/>
              <a:ea typeface="Meiryo UI" panose="020B0604030504040204" pitchFamily="50" charset="-128"/>
            </a:endParaRPr>
          </a:p>
        </p:txBody>
      </p:sp>
      <p:sp>
        <p:nvSpPr>
          <p:cNvPr id="3" name="テキスト ボックス 2">
            <a:extLst>
              <a:ext uri="{FF2B5EF4-FFF2-40B4-BE49-F238E27FC236}">
                <a16:creationId xmlns:a16="http://schemas.microsoft.com/office/drawing/2014/main" id="{895D7E3C-DE3B-6F7A-2E3C-F01640A054DF}"/>
              </a:ext>
            </a:extLst>
          </p:cNvPr>
          <p:cNvSpPr txBox="1"/>
          <p:nvPr/>
        </p:nvSpPr>
        <p:spPr>
          <a:xfrm>
            <a:off x="5222368" y="46928"/>
            <a:ext cx="3877985" cy="830997"/>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kumimoji="1" lang="ja-JP" altLang="en-US" sz="1200" dirty="0">
                <a:latin typeface="ＭＳ ゴシック" panose="020B0609070205080204" pitchFamily="49" charset="-128"/>
                <a:ea typeface="ＭＳ ゴシック" panose="020B0609070205080204" pitchFamily="49" charset="-128"/>
              </a:rPr>
              <a:t>事業名：</a:t>
            </a:r>
            <a:r>
              <a:rPr kumimoji="1" lang="ja-JP" altLang="en-US" sz="1200" u="sng" dirty="0">
                <a:latin typeface="ＭＳ ゴシック" panose="020B0609070205080204" pitchFamily="49" charset="-128"/>
                <a:ea typeface="ＭＳ ゴシック" panose="020B0609070205080204" pitchFamily="49" charset="-128"/>
              </a:rPr>
              <a:t>　　　　　　　　　　　　　　　　　　　　</a:t>
            </a:r>
            <a:endParaRPr kumimoji="1" lang="en-US" altLang="ja-JP" sz="1200" u="sng" dirty="0">
              <a:latin typeface="ＭＳ ゴシック" panose="020B0609070205080204" pitchFamily="49" charset="-128"/>
              <a:ea typeface="ＭＳ ゴシック" panose="020B0609070205080204" pitchFamily="49" charset="-128"/>
            </a:endParaRPr>
          </a:p>
          <a:p>
            <a:r>
              <a:rPr kumimoji="1" lang="ja-JP" altLang="en-US" sz="1200" dirty="0">
                <a:latin typeface="ＭＳ ゴシック" panose="020B0609070205080204" pitchFamily="49" charset="-128"/>
                <a:ea typeface="ＭＳ ゴシック" panose="020B0609070205080204" pitchFamily="49" charset="-128"/>
              </a:rPr>
              <a:t>組織名・代表者氏名：</a:t>
            </a:r>
            <a:r>
              <a:rPr kumimoji="1" lang="ja-JP" altLang="en-US" sz="1200" u="sng" dirty="0">
                <a:latin typeface="ＭＳ ゴシック" panose="020B0609070205080204" pitchFamily="49" charset="-128"/>
                <a:ea typeface="ＭＳ ゴシック" panose="020B0609070205080204" pitchFamily="49" charset="-128"/>
              </a:rPr>
              <a:t>　　　　　　　　　　　　　　</a:t>
            </a:r>
            <a:endParaRPr kumimoji="1" lang="en-US" altLang="ja-JP" sz="1200" u="sng" dirty="0">
              <a:latin typeface="ＭＳ ゴシック" panose="020B0609070205080204" pitchFamily="49" charset="-128"/>
              <a:ea typeface="ＭＳ ゴシック" panose="020B0609070205080204" pitchFamily="49" charset="-128"/>
            </a:endParaRPr>
          </a:p>
          <a:p>
            <a:r>
              <a:rPr kumimoji="1" lang="ja-JP" altLang="en-US" sz="1200" dirty="0">
                <a:latin typeface="ＭＳ ゴシック" panose="020B0609070205080204" pitchFamily="49" charset="-128"/>
                <a:ea typeface="ＭＳ ゴシック" panose="020B0609070205080204" pitchFamily="49" charset="-128"/>
              </a:rPr>
              <a:t>住所：</a:t>
            </a:r>
            <a:r>
              <a:rPr kumimoji="1" lang="ja-JP" altLang="en-US" sz="1200" u="sng" dirty="0">
                <a:latin typeface="ＭＳ ゴシック" panose="020B0609070205080204" pitchFamily="49" charset="-128"/>
                <a:ea typeface="ＭＳ ゴシック" panose="020B0609070205080204" pitchFamily="49" charset="-128"/>
              </a:rPr>
              <a:t>　　　　　　　　　　　　　　　　　　　　　</a:t>
            </a:r>
            <a:endParaRPr kumimoji="1" lang="en-US" altLang="ja-JP" sz="1200" u="sng" dirty="0">
              <a:latin typeface="ＭＳ ゴシック" panose="020B0609070205080204" pitchFamily="49" charset="-128"/>
              <a:ea typeface="ＭＳ ゴシック" panose="020B0609070205080204" pitchFamily="49" charset="-128"/>
            </a:endParaRPr>
          </a:p>
          <a:p>
            <a:r>
              <a:rPr kumimoji="1" lang="ja-JP" altLang="en-US" sz="1200" dirty="0">
                <a:latin typeface="ＭＳ ゴシック" panose="020B0609070205080204" pitchFamily="49" charset="-128"/>
                <a:ea typeface="ＭＳ ゴシック" panose="020B0609070205080204" pitchFamily="49" charset="-128"/>
              </a:rPr>
              <a:t>連絡先：</a:t>
            </a:r>
            <a:r>
              <a:rPr kumimoji="1" lang="ja-JP" altLang="en-US" sz="1200" u="sng" dirty="0">
                <a:latin typeface="ＭＳ ゴシック" panose="020B0609070205080204" pitchFamily="49" charset="-128"/>
                <a:ea typeface="ＭＳ ゴシック" panose="020B0609070205080204" pitchFamily="49" charset="-128"/>
              </a:rPr>
              <a:t>　　　　　　　　　　　　　　　　　　　　</a:t>
            </a:r>
          </a:p>
        </p:txBody>
      </p:sp>
      <p:sp>
        <p:nvSpPr>
          <p:cNvPr id="6" name="テキスト ボックス 5">
            <a:extLst>
              <a:ext uri="{FF2B5EF4-FFF2-40B4-BE49-F238E27FC236}">
                <a16:creationId xmlns:a16="http://schemas.microsoft.com/office/drawing/2014/main" id="{1D4FBF77-C267-4C29-B4C6-8631C7A5D318}"/>
              </a:ext>
            </a:extLst>
          </p:cNvPr>
          <p:cNvSpPr txBox="1"/>
          <p:nvPr/>
        </p:nvSpPr>
        <p:spPr>
          <a:xfrm>
            <a:off x="4933790" y="5742609"/>
            <a:ext cx="4872011" cy="1107996"/>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kumimoji="1" lang="ja-JP" altLang="en-US" sz="1100" dirty="0">
                <a:latin typeface="ＭＳ ゴシック" panose="020B0609070205080204" pitchFamily="49" charset="-128"/>
                <a:ea typeface="ＭＳ ゴシック" panose="020B0609070205080204" pitchFamily="49" charset="-128"/>
              </a:rPr>
              <a:t>＜報告内容の確認と個人情報の取り扱いについて＞</a:t>
            </a:r>
            <a:endParaRPr kumimoji="1" lang="en-US" altLang="ja-JP" sz="1100" dirty="0">
              <a:latin typeface="ＭＳ ゴシック" panose="020B0609070205080204" pitchFamily="49" charset="-128"/>
              <a:ea typeface="ＭＳ ゴシック" panose="020B0609070205080204" pitchFamily="49" charset="-128"/>
            </a:endParaRPr>
          </a:p>
          <a:p>
            <a:pPr marL="176213" indent="-176213"/>
            <a:r>
              <a:rPr kumimoji="1" lang="ja-JP" altLang="en-US" sz="1100" dirty="0">
                <a:latin typeface="ＭＳ ゴシック" panose="020B0609070205080204" pitchFamily="49" charset="-128"/>
                <a:ea typeface="ＭＳ ゴシック" panose="020B0609070205080204" pitchFamily="49" charset="-128"/>
              </a:rPr>
              <a:t>・　本チェックシートにて報告された内容については、農林水産省が対象者を抽出し、実施状況の確認を行います。</a:t>
            </a:r>
            <a:endParaRPr kumimoji="1" lang="en-US" altLang="ja-JP" sz="1100" dirty="0">
              <a:latin typeface="ＭＳ ゴシック" panose="020B0609070205080204" pitchFamily="49" charset="-128"/>
              <a:ea typeface="ＭＳ ゴシック" panose="020B0609070205080204" pitchFamily="49" charset="-128"/>
            </a:endParaRPr>
          </a:p>
          <a:p>
            <a:pPr marL="176213" indent="-176213"/>
            <a:r>
              <a:rPr kumimoji="1" lang="ja-JP" altLang="en-US" sz="1100" dirty="0">
                <a:latin typeface="ＭＳ ゴシック" panose="020B0609070205080204" pitchFamily="49" charset="-128"/>
                <a:ea typeface="ＭＳ ゴシック" panose="020B0609070205080204" pitchFamily="49" charset="-128"/>
              </a:rPr>
              <a:t>・　記入いただいた個人情報については、本チェックシートの実施状況確認のために農林水産省で使用し、ご本人の同意がなければ第三者に提供することはありません。</a:t>
            </a:r>
            <a:endParaRPr kumimoji="1" lang="en-US" altLang="ja-JP" sz="1100" dirty="0">
              <a:latin typeface="ＭＳ ゴシック" panose="020B0609070205080204" pitchFamily="49" charset="-128"/>
              <a:ea typeface="ＭＳ ゴシック" panose="020B0609070205080204" pitchFamily="49" charset="-128"/>
            </a:endParaRPr>
          </a:p>
        </p:txBody>
      </p:sp>
      <p:sp>
        <p:nvSpPr>
          <p:cNvPr id="9" name="テキスト ボックス 8">
            <a:extLst>
              <a:ext uri="{FF2B5EF4-FFF2-40B4-BE49-F238E27FC236}">
                <a16:creationId xmlns:a16="http://schemas.microsoft.com/office/drawing/2014/main" id="{3929716B-4538-7090-9E1F-7E65AAA2FB59}"/>
              </a:ext>
            </a:extLst>
          </p:cNvPr>
          <p:cNvSpPr txBox="1"/>
          <p:nvPr/>
        </p:nvSpPr>
        <p:spPr>
          <a:xfrm>
            <a:off x="7413010" y="6607110"/>
            <a:ext cx="2492990" cy="276999"/>
          </a:xfrm>
          <a:prstGeom prst="rect">
            <a:avLst/>
          </a:prstGeom>
          <a:noFill/>
        </p:spPr>
        <p:txBody>
          <a:bodyPr wrap="none" rtlCol="0">
            <a:spAutoFit/>
          </a:bodyPr>
          <a:lstStyle/>
          <a:p>
            <a:r>
              <a:rPr kumimoji="1" lang="ja-JP" altLang="en-US" sz="1200" dirty="0">
                <a:latin typeface="ＭＳ ゴシック" panose="020B0609070205080204" pitchFamily="49" charset="-128"/>
                <a:ea typeface="ＭＳ ゴシック" panose="020B0609070205080204" pitchFamily="49" charset="-128"/>
              </a:rPr>
              <a:t>上記について、確認しました→</a:t>
            </a:r>
            <a:r>
              <a:rPr kumimoji="1" lang="ja-JP" altLang="en-US" sz="1200" b="0" dirty="0">
                <a:solidFill>
                  <a:schemeClr val="tx1"/>
                </a:solidFill>
                <a:latin typeface="ＭＳ ゴシック" panose="020B0609070205080204" pitchFamily="49" charset="-128"/>
                <a:ea typeface="ＭＳ ゴシック" panose="020B0609070205080204" pitchFamily="49" charset="-128"/>
              </a:rPr>
              <a:t>□</a:t>
            </a:r>
          </a:p>
        </p:txBody>
      </p:sp>
      <p:sp>
        <p:nvSpPr>
          <p:cNvPr id="11" name="正方形/長方形 10">
            <a:extLst>
              <a:ext uri="{FF2B5EF4-FFF2-40B4-BE49-F238E27FC236}">
                <a16:creationId xmlns:a16="http://schemas.microsoft.com/office/drawing/2014/main" id="{824162C1-AD7E-AB98-6ACC-6006E3D14719}"/>
              </a:ext>
            </a:extLst>
          </p:cNvPr>
          <p:cNvSpPr/>
          <p:nvPr/>
        </p:nvSpPr>
        <p:spPr>
          <a:xfrm>
            <a:off x="5014779" y="5790467"/>
            <a:ext cx="4800258" cy="1054473"/>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0795966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線コネクタ 3">
            <a:extLst>
              <a:ext uri="{FF2B5EF4-FFF2-40B4-BE49-F238E27FC236}">
                <a16:creationId xmlns:a16="http://schemas.microsoft.com/office/drawing/2014/main" id="{A7BF22A4-7A6B-272F-D315-F3BDF0C37416}"/>
              </a:ext>
            </a:extLst>
          </p:cNvPr>
          <p:cNvCxnSpPr>
            <a:cxnSpLocks/>
          </p:cNvCxnSpPr>
          <p:nvPr/>
        </p:nvCxnSpPr>
        <p:spPr>
          <a:xfrm>
            <a:off x="1" y="970505"/>
            <a:ext cx="9905999" cy="0"/>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graphicFrame>
        <p:nvGraphicFramePr>
          <p:cNvPr id="8" name="表 7">
            <a:extLst>
              <a:ext uri="{FF2B5EF4-FFF2-40B4-BE49-F238E27FC236}">
                <a16:creationId xmlns:a16="http://schemas.microsoft.com/office/drawing/2014/main" id="{87F974B7-492D-AA64-4647-16D027A69325}"/>
              </a:ext>
            </a:extLst>
          </p:cNvPr>
          <p:cNvGraphicFramePr>
            <a:graphicFrameLocks noGrp="1"/>
          </p:cNvGraphicFramePr>
          <p:nvPr>
            <p:extLst>
              <p:ext uri="{D42A27DB-BD31-4B8C-83A1-F6EECF244321}">
                <p14:modId xmlns:p14="http://schemas.microsoft.com/office/powerpoint/2010/main" val="2671716308"/>
              </p:ext>
            </p:extLst>
          </p:nvPr>
        </p:nvGraphicFramePr>
        <p:xfrm>
          <a:off x="5030056" y="3211643"/>
          <a:ext cx="4809000" cy="1920240"/>
        </p:xfrm>
        <a:graphic>
          <a:graphicData uri="http://schemas.openxmlformats.org/drawingml/2006/table">
            <a:tbl>
              <a:tblPr firstRow="1" bandRow="1">
                <a:tableStyleId>{912C8C85-51F0-491E-9774-3900AFEF0FD7}</a:tableStyleId>
              </a:tblPr>
              <a:tblGrid>
                <a:gridCol w="262992">
                  <a:extLst>
                    <a:ext uri="{9D8B030D-6E8A-4147-A177-3AD203B41FA5}">
                      <a16:colId xmlns:a16="http://schemas.microsoft.com/office/drawing/2014/main" val="3966827443"/>
                    </a:ext>
                  </a:extLst>
                </a:gridCol>
                <a:gridCol w="563555">
                  <a:extLst>
                    <a:ext uri="{9D8B030D-6E8A-4147-A177-3AD203B41FA5}">
                      <a16:colId xmlns:a16="http://schemas.microsoft.com/office/drawing/2014/main" val="3756062049"/>
                    </a:ext>
                  </a:extLst>
                </a:gridCol>
                <a:gridCol w="3371704">
                  <a:extLst>
                    <a:ext uri="{9D8B030D-6E8A-4147-A177-3AD203B41FA5}">
                      <a16:colId xmlns:a16="http://schemas.microsoft.com/office/drawing/2014/main" val="2357388432"/>
                    </a:ext>
                  </a:extLst>
                </a:gridCol>
                <a:gridCol w="610749">
                  <a:extLst>
                    <a:ext uri="{9D8B030D-6E8A-4147-A177-3AD203B41FA5}">
                      <a16:colId xmlns:a16="http://schemas.microsoft.com/office/drawing/2014/main" val="505857850"/>
                    </a:ext>
                  </a:extLst>
                </a:gridCol>
              </a:tblGrid>
              <a:tr h="282850">
                <a:tc>
                  <a:txBody>
                    <a:bodyPr/>
                    <a:lstStyle/>
                    <a:p>
                      <a:pPr algn="ctr"/>
                      <a:endParaRPr kumimoji="1" lang="ja-JP" altLang="en-US" sz="12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（７）環境関係法令の遵守等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br>
                        <a:rPr kumimoji="1" lang="en-US" altLang="ja-JP" sz="900" b="0">
                          <a:solidFill>
                            <a:schemeClr val="tx1"/>
                          </a:solidFill>
                          <a:latin typeface="ＭＳ ゴシック" panose="020B0609070205080204" pitchFamily="49" charset="-128"/>
                          <a:ea typeface="ＭＳ ゴシック" panose="020B0609070205080204" pitchFamily="49" charset="-128"/>
                        </a:rPr>
                      </a:b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endParaRPr kumimoji="1" lang="ja-JP" altLang="en-US" sz="900" b="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⑪</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みどりの食料システム戦略の理解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⑫</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関係法令の遵守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⑬</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林業機械等の装置・車両の適切な整備と管理の実施に努める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93739219"/>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⑭</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正しい知識に基づく作業安全に努める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14092227"/>
                  </a:ext>
                </a:extLst>
              </a:tr>
            </a:tbl>
          </a:graphicData>
        </a:graphic>
      </p:graphicFrame>
      <p:graphicFrame>
        <p:nvGraphicFramePr>
          <p:cNvPr id="9" name="表 7">
            <a:extLst>
              <a:ext uri="{FF2B5EF4-FFF2-40B4-BE49-F238E27FC236}">
                <a16:creationId xmlns:a16="http://schemas.microsoft.com/office/drawing/2014/main" id="{FFDF6B9D-F75F-D29D-062A-E9F2B86B7E9E}"/>
              </a:ext>
            </a:extLst>
          </p:cNvPr>
          <p:cNvGraphicFramePr>
            <a:graphicFrameLocks noGrp="1"/>
          </p:cNvGraphicFramePr>
          <p:nvPr>
            <p:extLst>
              <p:ext uri="{D42A27DB-BD31-4B8C-83A1-F6EECF244321}">
                <p14:modId xmlns:p14="http://schemas.microsoft.com/office/powerpoint/2010/main" val="266166629"/>
              </p:ext>
            </p:extLst>
          </p:nvPr>
        </p:nvGraphicFramePr>
        <p:xfrm>
          <a:off x="5030056" y="2344179"/>
          <a:ext cx="4809000" cy="807720"/>
        </p:xfrm>
        <a:graphic>
          <a:graphicData uri="http://schemas.openxmlformats.org/drawingml/2006/table">
            <a:tbl>
              <a:tblPr firstRow="1" bandRow="1">
                <a:tableStyleId>{912C8C85-51F0-491E-9774-3900AFEF0FD7}</a:tableStyleId>
              </a:tblPr>
              <a:tblGrid>
                <a:gridCol w="262992">
                  <a:extLst>
                    <a:ext uri="{9D8B030D-6E8A-4147-A177-3AD203B41FA5}">
                      <a16:colId xmlns:a16="http://schemas.microsoft.com/office/drawing/2014/main" val="3966827443"/>
                    </a:ext>
                  </a:extLst>
                </a:gridCol>
                <a:gridCol w="563555">
                  <a:extLst>
                    <a:ext uri="{9D8B030D-6E8A-4147-A177-3AD203B41FA5}">
                      <a16:colId xmlns:a16="http://schemas.microsoft.com/office/drawing/2014/main" val="3756062049"/>
                    </a:ext>
                  </a:extLst>
                </a:gridCol>
                <a:gridCol w="3362468">
                  <a:extLst>
                    <a:ext uri="{9D8B030D-6E8A-4147-A177-3AD203B41FA5}">
                      <a16:colId xmlns:a16="http://schemas.microsoft.com/office/drawing/2014/main" val="2357388432"/>
                    </a:ext>
                  </a:extLst>
                </a:gridCol>
                <a:gridCol w="619985">
                  <a:extLst>
                    <a:ext uri="{9D8B030D-6E8A-4147-A177-3AD203B41FA5}">
                      <a16:colId xmlns:a16="http://schemas.microsoft.com/office/drawing/2014/main" val="505857850"/>
                    </a:ext>
                  </a:extLst>
                </a:gridCol>
              </a:tblGrid>
              <a:tr h="282850">
                <a:tc>
                  <a:txBody>
                    <a:bodyPr/>
                    <a:lstStyle/>
                    <a:p>
                      <a:pPr algn="ctr"/>
                      <a:endParaRPr kumimoji="1" lang="ja-JP" altLang="en-US" sz="1200" b="0">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（６）生物多様性への悪影響の防止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latin typeface="ＭＳ ゴシック" panose="020B0609070205080204" pitchFamily="49" charset="-128"/>
                          <a:ea typeface="ＭＳ ゴシック" panose="020B0609070205080204" pitchFamily="49" charset="-128"/>
                        </a:rPr>
                        <a:t>⑩</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dirty="0">
                          <a:solidFill>
                            <a:schemeClr val="tx1"/>
                          </a:solidFill>
                          <a:latin typeface="ＭＳ 明朝" panose="02020609040205080304" pitchFamily="17" charset="-128"/>
                          <a:ea typeface="ＭＳ 明朝" panose="02020609040205080304" pitchFamily="17" charset="-128"/>
                        </a:rPr>
                        <a:t>生物多様性に配慮した事業実施（物資調達、施業等）に努める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bl>
          </a:graphicData>
        </a:graphic>
      </p:graphicFrame>
      <p:graphicFrame>
        <p:nvGraphicFramePr>
          <p:cNvPr id="10" name="表 7">
            <a:extLst>
              <a:ext uri="{FF2B5EF4-FFF2-40B4-BE49-F238E27FC236}">
                <a16:creationId xmlns:a16="http://schemas.microsoft.com/office/drawing/2014/main" id="{3E50452C-1264-7B3D-8662-7F3DC8A96A71}"/>
              </a:ext>
            </a:extLst>
          </p:cNvPr>
          <p:cNvGraphicFramePr>
            <a:graphicFrameLocks noGrp="1"/>
          </p:cNvGraphicFramePr>
          <p:nvPr>
            <p:extLst>
              <p:ext uri="{D42A27DB-BD31-4B8C-83A1-F6EECF244321}">
                <p14:modId xmlns:p14="http://schemas.microsoft.com/office/powerpoint/2010/main" val="3159126825"/>
              </p:ext>
            </p:extLst>
          </p:nvPr>
        </p:nvGraphicFramePr>
        <p:xfrm>
          <a:off x="5030056" y="1088325"/>
          <a:ext cx="4809000" cy="1198880"/>
        </p:xfrm>
        <a:graphic>
          <a:graphicData uri="http://schemas.openxmlformats.org/drawingml/2006/table">
            <a:tbl>
              <a:tblPr firstRow="1" bandRow="1">
                <a:tableStyleId>{912C8C85-51F0-491E-9774-3900AFEF0FD7}</a:tableStyleId>
              </a:tblPr>
              <a:tblGrid>
                <a:gridCol w="262992">
                  <a:extLst>
                    <a:ext uri="{9D8B030D-6E8A-4147-A177-3AD203B41FA5}">
                      <a16:colId xmlns:a16="http://schemas.microsoft.com/office/drawing/2014/main" val="3966827443"/>
                    </a:ext>
                  </a:extLst>
                </a:gridCol>
                <a:gridCol w="563555">
                  <a:extLst>
                    <a:ext uri="{9D8B030D-6E8A-4147-A177-3AD203B41FA5}">
                      <a16:colId xmlns:a16="http://schemas.microsoft.com/office/drawing/2014/main" val="3756062049"/>
                    </a:ext>
                  </a:extLst>
                </a:gridCol>
                <a:gridCol w="3352052">
                  <a:extLst>
                    <a:ext uri="{9D8B030D-6E8A-4147-A177-3AD203B41FA5}">
                      <a16:colId xmlns:a16="http://schemas.microsoft.com/office/drawing/2014/main" val="2357388432"/>
                    </a:ext>
                  </a:extLst>
                </a:gridCol>
                <a:gridCol w="630401">
                  <a:extLst>
                    <a:ext uri="{9D8B030D-6E8A-4147-A177-3AD203B41FA5}">
                      <a16:colId xmlns:a16="http://schemas.microsoft.com/office/drawing/2014/main" val="505857850"/>
                    </a:ext>
                  </a:extLst>
                </a:gridCol>
              </a:tblGrid>
              <a:tr h="282850">
                <a:tc>
                  <a:txBody>
                    <a:bodyPr/>
                    <a:lstStyle/>
                    <a:p>
                      <a:pPr algn="ctr"/>
                      <a:endParaRPr kumimoji="1" lang="ja-JP" altLang="en-US" sz="12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（５）廃棄物の発生抑制、</a:t>
                      </a:r>
                      <a:endParaRPr kumimoji="1" lang="en-US" altLang="ja-JP" sz="1200" b="1">
                        <a:solidFill>
                          <a:schemeClr val="tx1"/>
                        </a:solidFill>
                        <a:latin typeface="ＭＳ ゴシック" panose="020B0609070205080204" pitchFamily="49" charset="-128"/>
                        <a:ea typeface="ＭＳ ゴシック" panose="020B0609070205080204" pitchFamily="49" charset="-128"/>
                      </a:endParaRPr>
                    </a:p>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　　　適正な循環的な利用及び適正な処分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⑧</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廃棄物の削減に努め、適正に処理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⑨</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未利用材の有効活用を検討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6058773"/>
                  </a:ext>
                </a:extLst>
              </a:tr>
            </a:tbl>
          </a:graphicData>
        </a:graphic>
      </p:graphicFrame>
      <p:graphicFrame>
        <p:nvGraphicFramePr>
          <p:cNvPr id="11" name="表 7">
            <a:extLst>
              <a:ext uri="{FF2B5EF4-FFF2-40B4-BE49-F238E27FC236}">
                <a16:creationId xmlns:a16="http://schemas.microsoft.com/office/drawing/2014/main" id="{83CBC68C-414E-E827-D601-062628E97658}"/>
              </a:ext>
            </a:extLst>
          </p:cNvPr>
          <p:cNvGraphicFramePr>
            <a:graphicFrameLocks noGrp="1"/>
          </p:cNvGraphicFramePr>
          <p:nvPr>
            <p:extLst>
              <p:ext uri="{D42A27DB-BD31-4B8C-83A1-F6EECF244321}">
                <p14:modId xmlns:p14="http://schemas.microsoft.com/office/powerpoint/2010/main" val="2078131804"/>
              </p:ext>
            </p:extLst>
          </p:nvPr>
        </p:nvGraphicFramePr>
        <p:xfrm>
          <a:off x="59707" y="3669893"/>
          <a:ext cx="4809000" cy="1264920"/>
        </p:xfrm>
        <a:graphic>
          <a:graphicData uri="http://schemas.openxmlformats.org/drawingml/2006/table">
            <a:tbl>
              <a:tblPr firstRow="1" bandRow="1">
                <a:tableStyleId>{912C8C85-51F0-491E-9774-3900AFEF0FD7}</a:tableStyleId>
              </a:tblPr>
              <a:tblGrid>
                <a:gridCol w="262992">
                  <a:extLst>
                    <a:ext uri="{9D8B030D-6E8A-4147-A177-3AD203B41FA5}">
                      <a16:colId xmlns:a16="http://schemas.microsoft.com/office/drawing/2014/main" val="3966827443"/>
                    </a:ext>
                  </a:extLst>
                </a:gridCol>
                <a:gridCol w="563555">
                  <a:extLst>
                    <a:ext uri="{9D8B030D-6E8A-4147-A177-3AD203B41FA5}">
                      <a16:colId xmlns:a16="http://schemas.microsoft.com/office/drawing/2014/main" val="3756062049"/>
                    </a:ext>
                  </a:extLst>
                </a:gridCol>
                <a:gridCol w="3370541">
                  <a:extLst>
                    <a:ext uri="{9D8B030D-6E8A-4147-A177-3AD203B41FA5}">
                      <a16:colId xmlns:a16="http://schemas.microsoft.com/office/drawing/2014/main" val="2357388432"/>
                    </a:ext>
                  </a:extLst>
                </a:gridCol>
                <a:gridCol w="611912">
                  <a:extLst>
                    <a:ext uri="{9D8B030D-6E8A-4147-A177-3AD203B41FA5}">
                      <a16:colId xmlns:a16="http://schemas.microsoft.com/office/drawing/2014/main" val="505857850"/>
                    </a:ext>
                  </a:extLst>
                </a:gridCol>
              </a:tblGrid>
              <a:tr h="282850">
                <a:tc>
                  <a:txBody>
                    <a:bodyPr/>
                    <a:lstStyle/>
                    <a:p>
                      <a:pPr algn="ctr"/>
                      <a:endParaRPr kumimoji="1" lang="ja-JP" altLang="en-US" sz="12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（３）エネルギーの節減</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⑤</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林業機械や施設の電気・燃料の使用状況の記録・保存に努める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省エネを意識し、不必要・非効率なエネルギー消費をしないように努める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44117004"/>
                  </a:ext>
                </a:extLst>
              </a:tr>
            </a:tbl>
          </a:graphicData>
        </a:graphic>
      </p:graphicFrame>
      <p:graphicFrame>
        <p:nvGraphicFramePr>
          <p:cNvPr id="12" name="表 11">
            <a:extLst>
              <a:ext uri="{FF2B5EF4-FFF2-40B4-BE49-F238E27FC236}">
                <a16:creationId xmlns:a16="http://schemas.microsoft.com/office/drawing/2014/main" id="{849EF684-2FED-BFBE-F03F-C8BB2F9D7CB3}"/>
              </a:ext>
            </a:extLst>
          </p:cNvPr>
          <p:cNvGraphicFramePr>
            <a:graphicFrameLocks noGrp="1"/>
          </p:cNvGraphicFramePr>
          <p:nvPr>
            <p:extLst>
              <p:ext uri="{D42A27DB-BD31-4B8C-83A1-F6EECF244321}">
                <p14:modId xmlns:p14="http://schemas.microsoft.com/office/powerpoint/2010/main" val="1443633914"/>
              </p:ext>
            </p:extLst>
          </p:nvPr>
        </p:nvGraphicFramePr>
        <p:xfrm>
          <a:off x="59707" y="2379748"/>
          <a:ext cx="4809000" cy="1234440"/>
        </p:xfrm>
        <a:graphic>
          <a:graphicData uri="http://schemas.openxmlformats.org/drawingml/2006/table">
            <a:tbl>
              <a:tblPr firstRow="1" bandRow="1">
                <a:tableStyleId>{912C8C85-51F0-491E-9774-3900AFEF0FD7}</a:tableStyleId>
              </a:tblPr>
              <a:tblGrid>
                <a:gridCol w="262992">
                  <a:extLst>
                    <a:ext uri="{9D8B030D-6E8A-4147-A177-3AD203B41FA5}">
                      <a16:colId xmlns:a16="http://schemas.microsoft.com/office/drawing/2014/main" val="3966827443"/>
                    </a:ext>
                  </a:extLst>
                </a:gridCol>
                <a:gridCol w="563555">
                  <a:extLst>
                    <a:ext uri="{9D8B030D-6E8A-4147-A177-3AD203B41FA5}">
                      <a16:colId xmlns:a16="http://schemas.microsoft.com/office/drawing/2014/main" val="3756062049"/>
                    </a:ext>
                  </a:extLst>
                </a:gridCol>
                <a:gridCol w="3370541">
                  <a:extLst>
                    <a:ext uri="{9D8B030D-6E8A-4147-A177-3AD203B41FA5}">
                      <a16:colId xmlns:a16="http://schemas.microsoft.com/office/drawing/2014/main" val="2357388432"/>
                    </a:ext>
                  </a:extLst>
                </a:gridCol>
                <a:gridCol w="611912">
                  <a:extLst>
                    <a:ext uri="{9D8B030D-6E8A-4147-A177-3AD203B41FA5}">
                      <a16:colId xmlns:a16="http://schemas.microsoft.com/office/drawing/2014/main" val="505857850"/>
                    </a:ext>
                  </a:extLst>
                </a:gridCol>
              </a:tblGrid>
              <a:tr h="282850">
                <a:tc>
                  <a:txBody>
                    <a:bodyPr/>
                    <a:lstStyle/>
                    <a:p>
                      <a:pPr algn="ctr"/>
                      <a:endParaRPr kumimoji="1" lang="ja-JP" altLang="en-US" sz="12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（２）適正な防除</a:t>
                      </a:r>
                      <a:endParaRPr kumimoji="1" lang="ja-JP" altLang="en-US" sz="12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dirty="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dirty="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dirty="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en-US" altLang="ja-JP" sz="1100" b="1">
                          <a:solidFill>
                            <a:schemeClr val="tx1"/>
                          </a:solidFill>
                          <a:latin typeface="ＭＳ ゴシック" panose="020B0609070205080204" pitchFamily="49" charset="-128"/>
                          <a:ea typeface="ＭＳ ゴシック" panose="020B0609070205080204" pitchFamily="49" charset="-128"/>
                        </a:rPr>
                        <a:t>※</a:t>
                      </a:r>
                      <a:r>
                        <a:rPr kumimoji="1" lang="ja-JP" altLang="en-US" sz="1100" b="1">
                          <a:solidFill>
                            <a:schemeClr val="tx1"/>
                          </a:solidFill>
                          <a:latin typeface="ＭＳ ゴシック" panose="020B0609070205080204" pitchFamily="49" charset="-128"/>
                          <a:ea typeface="ＭＳ ゴシック" panose="020B0609070205080204" pitchFamily="49" charset="-128"/>
                        </a:rPr>
                        <a:t>農薬を使用する場合（該当しない □）</a:t>
                      </a:r>
                      <a:endParaRPr kumimoji="1" lang="en-US" altLang="ja-JP" sz="1100" b="1">
                        <a:solidFill>
                          <a:schemeClr val="tx1"/>
                        </a:solidFill>
                        <a:latin typeface="ＭＳ 明朝" panose="02020609040205080304" pitchFamily="17" charset="-128"/>
                        <a:ea typeface="ＭＳ 明朝" panose="02020609040205080304" pitchFamily="17" charset="-128"/>
                      </a:endParaRPr>
                    </a:p>
                    <a:p>
                      <a:pPr algn="l"/>
                      <a:r>
                        <a:rPr kumimoji="1" lang="ja-JP" altLang="en-US" sz="1200" b="0">
                          <a:solidFill>
                            <a:schemeClr val="tx1"/>
                          </a:solidFill>
                          <a:latin typeface="ＭＳ 明朝" panose="02020609040205080304" pitchFamily="17" charset="-128"/>
                          <a:ea typeface="ＭＳ 明朝" panose="02020609040205080304" pitchFamily="17" charset="-128"/>
                        </a:rPr>
                        <a:t>農薬の適正な使用・保管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a:solidFill>
                            <a:schemeClr val="tx1"/>
                          </a:solidFill>
                          <a:latin typeface="ＭＳ ゴシック" panose="020B0609070205080204" pitchFamily="49" charset="-128"/>
                          <a:ea typeface="ＭＳ ゴシック" panose="020B0609070205080204" pitchFamily="49" charset="-128"/>
                        </a:rPr>
                        <a:t>※</a:t>
                      </a:r>
                      <a:r>
                        <a:rPr kumimoji="1" lang="ja-JP" altLang="en-US" sz="1100" b="1">
                          <a:solidFill>
                            <a:schemeClr val="tx1"/>
                          </a:solidFill>
                          <a:latin typeface="ＭＳ ゴシック" panose="020B0609070205080204" pitchFamily="49" charset="-128"/>
                          <a:ea typeface="ＭＳ ゴシック" panose="020B0609070205080204" pitchFamily="49" charset="-128"/>
                        </a:rPr>
                        <a:t>農薬を使用する場合（該当しない □）</a:t>
                      </a:r>
                      <a:endParaRPr kumimoji="1" lang="en-US" altLang="ja-JP" sz="1100" b="1">
                        <a:solidFill>
                          <a:schemeClr val="tx1"/>
                        </a:solidFill>
                        <a:latin typeface="ＭＳ 明朝" panose="02020609040205080304" pitchFamily="17" charset="-128"/>
                        <a:ea typeface="ＭＳ 明朝" panose="02020609040205080304" pitchFamily="17" charset="-128"/>
                      </a:endParaRPr>
                    </a:p>
                    <a:p>
                      <a:pPr algn="l"/>
                      <a:r>
                        <a:rPr kumimoji="1" lang="ja-JP" altLang="en-US" sz="1200" b="0">
                          <a:solidFill>
                            <a:schemeClr val="tx1"/>
                          </a:solidFill>
                          <a:latin typeface="ＭＳ 明朝" panose="02020609040205080304" pitchFamily="17" charset="-128"/>
                          <a:ea typeface="ＭＳ 明朝" panose="02020609040205080304" pitchFamily="17" charset="-128"/>
                        </a:rPr>
                        <a:t>農薬の使用状況等の記録・保存</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bl>
          </a:graphicData>
        </a:graphic>
      </p:graphicFrame>
      <p:graphicFrame>
        <p:nvGraphicFramePr>
          <p:cNvPr id="2" name="表 7">
            <a:extLst>
              <a:ext uri="{FF2B5EF4-FFF2-40B4-BE49-F238E27FC236}">
                <a16:creationId xmlns:a16="http://schemas.microsoft.com/office/drawing/2014/main" id="{0198A41F-33D0-9E41-A433-C3D65BA952B8}"/>
              </a:ext>
            </a:extLst>
          </p:cNvPr>
          <p:cNvGraphicFramePr>
            <a:graphicFrameLocks noGrp="1"/>
          </p:cNvGraphicFramePr>
          <p:nvPr>
            <p:extLst>
              <p:ext uri="{D42A27DB-BD31-4B8C-83A1-F6EECF244321}">
                <p14:modId xmlns:p14="http://schemas.microsoft.com/office/powerpoint/2010/main" val="1821709872"/>
              </p:ext>
            </p:extLst>
          </p:nvPr>
        </p:nvGraphicFramePr>
        <p:xfrm>
          <a:off x="66944" y="4993797"/>
          <a:ext cx="4809000" cy="721360"/>
        </p:xfrm>
        <a:graphic>
          <a:graphicData uri="http://schemas.openxmlformats.org/drawingml/2006/table">
            <a:tbl>
              <a:tblPr firstRow="1" bandRow="1">
                <a:tableStyleId>{912C8C85-51F0-491E-9774-3900AFEF0FD7}</a:tableStyleId>
              </a:tblPr>
              <a:tblGrid>
                <a:gridCol w="262992">
                  <a:extLst>
                    <a:ext uri="{9D8B030D-6E8A-4147-A177-3AD203B41FA5}">
                      <a16:colId xmlns:a16="http://schemas.microsoft.com/office/drawing/2014/main" val="3966827443"/>
                    </a:ext>
                  </a:extLst>
                </a:gridCol>
                <a:gridCol w="563555">
                  <a:extLst>
                    <a:ext uri="{9D8B030D-6E8A-4147-A177-3AD203B41FA5}">
                      <a16:colId xmlns:a16="http://schemas.microsoft.com/office/drawing/2014/main" val="3756062049"/>
                    </a:ext>
                  </a:extLst>
                </a:gridCol>
                <a:gridCol w="3362473">
                  <a:extLst>
                    <a:ext uri="{9D8B030D-6E8A-4147-A177-3AD203B41FA5}">
                      <a16:colId xmlns:a16="http://schemas.microsoft.com/office/drawing/2014/main" val="2357388432"/>
                    </a:ext>
                  </a:extLst>
                </a:gridCol>
                <a:gridCol w="619980">
                  <a:extLst>
                    <a:ext uri="{9D8B030D-6E8A-4147-A177-3AD203B41FA5}">
                      <a16:colId xmlns:a16="http://schemas.microsoft.com/office/drawing/2014/main" val="505857850"/>
                    </a:ext>
                  </a:extLst>
                </a:gridCol>
              </a:tblGrid>
              <a:tr h="282850">
                <a:tc>
                  <a:txBody>
                    <a:bodyPr/>
                    <a:lstStyle/>
                    <a:p>
                      <a:pPr algn="ctr"/>
                      <a:endParaRPr kumimoji="1" lang="ja-JP" altLang="en-US" sz="12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（４）悪臭及び害虫の発生防止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悪臭・害虫の発生防止・低減に努める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bl>
          </a:graphicData>
        </a:graphic>
      </p:graphicFrame>
      <p:graphicFrame>
        <p:nvGraphicFramePr>
          <p:cNvPr id="23" name="表 7">
            <a:extLst>
              <a:ext uri="{FF2B5EF4-FFF2-40B4-BE49-F238E27FC236}">
                <a16:creationId xmlns:a16="http://schemas.microsoft.com/office/drawing/2014/main" id="{B508B587-FDD0-953A-F721-DCB24E86D189}"/>
              </a:ext>
            </a:extLst>
          </p:cNvPr>
          <p:cNvGraphicFramePr>
            <a:graphicFrameLocks noGrp="1"/>
          </p:cNvGraphicFramePr>
          <p:nvPr>
            <p:extLst>
              <p:ext uri="{D42A27DB-BD31-4B8C-83A1-F6EECF244321}">
                <p14:modId xmlns:p14="http://schemas.microsoft.com/office/powerpoint/2010/main" val="3822203879"/>
              </p:ext>
            </p:extLst>
          </p:nvPr>
        </p:nvGraphicFramePr>
        <p:xfrm>
          <a:off x="60876" y="1092107"/>
          <a:ext cx="4809000" cy="1234440"/>
        </p:xfrm>
        <a:graphic>
          <a:graphicData uri="http://schemas.openxmlformats.org/drawingml/2006/table">
            <a:tbl>
              <a:tblPr firstRow="1" bandRow="1">
                <a:tableStyleId>{912C8C85-51F0-491E-9774-3900AFEF0FD7}</a:tableStyleId>
              </a:tblPr>
              <a:tblGrid>
                <a:gridCol w="262992">
                  <a:extLst>
                    <a:ext uri="{9D8B030D-6E8A-4147-A177-3AD203B41FA5}">
                      <a16:colId xmlns:a16="http://schemas.microsoft.com/office/drawing/2014/main" val="3966827443"/>
                    </a:ext>
                  </a:extLst>
                </a:gridCol>
                <a:gridCol w="563555">
                  <a:extLst>
                    <a:ext uri="{9D8B030D-6E8A-4147-A177-3AD203B41FA5}">
                      <a16:colId xmlns:a16="http://schemas.microsoft.com/office/drawing/2014/main" val="3756062049"/>
                    </a:ext>
                  </a:extLst>
                </a:gridCol>
                <a:gridCol w="3361304">
                  <a:extLst>
                    <a:ext uri="{9D8B030D-6E8A-4147-A177-3AD203B41FA5}">
                      <a16:colId xmlns:a16="http://schemas.microsoft.com/office/drawing/2014/main" val="2357388432"/>
                    </a:ext>
                  </a:extLst>
                </a:gridCol>
                <a:gridCol w="621149">
                  <a:extLst>
                    <a:ext uri="{9D8B030D-6E8A-4147-A177-3AD203B41FA5}">
                      <a16:colId xmlns:a16="http://schemas.microsoft.com/office/drawing/2014/main" val="505857850"/>
                    </a:ext>
                  </a:extLst>
                </a:gridCol>
              </a:tblGrid>
              <a:tr h="282850">
                <a:tc>
                  <a:txBody>
                    <a:bodyPr/>
                    <a:lstStyle/>
                    <a:p>
                      <a:pPr algn="ctr"/>
                      <a:endParaRPr kumimoji="1" lang="ja-JP" altLang="en-US" sz="12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（１）適正な施肥　</a:t>
                      </a:r>
                      <a:endParaRPr kumimoji="1" lang="ja-JP" altLang="en-US" sz="12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①</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en-US" altLang="ja-JP" sz="1100" b="1">
                          <a:solidFill>
                            <a:schemeClr val="tx1"/>
                          </a:solidFill>
                          <a:latin typeface="ＭＳ ゴシック" panose="020B0609070205080204" pitchFamily="49" charset="-128"/>
                          <a:ea typeface="ＭＳ ゴシック" panose="020B0609070205080204" pitchFamily="49" charset="-128"/>
                        </a:rPr>
                        <a:t>※</a:t>
                      </a:r>
                      <a:r>
                        <a:rPr kumimoji="1" lang="ja-JP" altLang="en-US" sz="1100" b="1">
                          <a:solidFill>
                            <a:schemeClr val="tx1"/>
                          </a:solidFill>
                          <a:latin typeface="ＭＳ ゴシック" panose="020B0609070205080204" pitchFamily="49" charset="-128"/>
                          <a:ea typeface="ＭＳ ゴシック" panose="020B0609070205080204" pitchFamily="49" charset="-128"/>
                        </a:rPr>
                        <a:t>種苗生産を行う場合（該当しない □）</a:t>
                      </a:r>
                      <a:endParaRPr kumimoji="1" lang="en-US" altLang="ja-JP" sz="1100" b="1">
                        <a:solidFill>
                          <a:schemeClr val="tx1"/>
                        </a:solidFill>
                        <a:latin typeface="ＭＳ 明朝" panose="02020609040205080304" pitchFamily="17" charset="-128"/>
                        <a:ea typeface="ＭＳ 明朝" panose="02020609040205080304" pitchFamily="17" charset="-128"/>
                      </a:endParaRPr>
                    </a:p>
                    <a:p>
                      <a:pPr algn="l"/>
                      <a:r>
                        <a:rPr kumimoji="1" lang="ja-JP" altLang="en-US" sz="1200" b="0">
                          <a:solidFill>
                            <a:schemeClr val="tx1"/>
                          </a:solidFill>
                          <a:latin typeface="ＭＳ 明朝" panose="02020609040205080304" pitchFamily="17" charset="-128"/>
                          <a:ea typeface="ＭＳ 明朝" panose="02020609040205080304" pitchFamily="17" charset="-128"/>
                        </a:rPr>
                        <a:t>肥料の適正な保管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en-US" altLang="ja-JP" sz="1100" b="1">
                          <a:solidFill>
                            <a:schemeClr val="tx1"/>
                          </a:solidFill>
                          <a:latin typeface="ＭＳ ゴシック" panose="020B0609070205080204" pitchFamily="49" charset="-128"/>
                          <a:ea typeface="ＭＳ ゴシック" panose="020B0609070205080204" pitchFamily="49" charset="-128"/>
                        </a:rPr>
                        <a:t>※</a:t>
                      </a:r>
                      <a:r>
                        <a:rPr kumimoji="1" lang="ja-JP" altLang="en-US" sz="1100" b="1">
                          <a:solidFill>
                            <a:schemeClr val="tx1"/>
                          </a:solidFill>
                          <a:latin typeface="ＭＳ ゴシック" panose="020B0609070205080204" pitchFamily="49" charset="-128"/>
                          <a:ea typeface="ＭＳ ゴシック" panose="020B0609070205080204" pitchFamily="49" charset="-128"/>
                        </a:rPr>
                        <a:t>種苗生産を行う場合（該当しない □）</a:t>
                      </a:r>
                      <a:endParaRPr kumimoji="1" lang="en-US" altLang="ja-JP" sz="1100" b="0">
                        <a:solidFill>
                          <a:schemeClr val="tx1"/>
                        </a:solidFill>
                        <a:latin typeface="ＭＳ 明朝" panose="02020609040205080304" pitchFamily="17" charset="-128"/>
                        <a:ea typeface="ＭＳ 明朝" panose="02020609040205080304" pitchFamily="17" charset="-128"/>
                      </a:endParaRPr>
                    </a:p>
                    <a:p>
                      <a:pPr algn="l"/>
                      <a:r>
                        <a:rPr kumimoji="1" lang="ja-JP" altLang="en-US" sz="1200" b="0">
                          <a:solidFill>
                            <a:schemeClr val="tx1"/>
                          </a:solidFill>
                          <a:latin typeface="ＭＳ 明朝" panose="02020609040205080304" pitchFamily="17" charset="-128"/>
                          <a:ea typeface="ＭＳ 明朝" panose="02020609040205080304" pitchFamily="17" charset="-128"/>
                        </a:rPr>
                        <a:t>肥料の使用状況等の記録・保存に努める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2159383"/>
                  </a:ext>
                </a:extLst>
              </a:tr>
            </a:tbl>
          </a:graphicData>
        </a:graphic>
      </p:graphicFrame>
      <p:sp>
        <p:nvSpPr>
          <p:cNvPr id="6" name="テキスト ボックス 5">
            <a:extLst>
              <a:ext uri="{FF2B5EF4-FFF2-40B4-BE49-F238E27FC236}">
                <a16:creationId xmlns:a16="http://schemas.microsoft.com/office/drawing/2014/main" id="{97EC5131-C7F7-1CF9-D227-1163386313BE}"/>
              </a:ext>
            </a:extLst>
          </p:cNvPr>
          <p:cNvSpPr txBox="1"/>
          <p:nvPr/>
        </p:nvSpPr>
        <p:spPr>
          <a:xfrm>
            <a:off x="0" y="56517"/>
            <a:ext cx="5167617" cy="815608"/>
          </a:xfrm>
          <a:prstGeom prst="rect">
            <a:avLst/>
          </a:prstGeom>
          <a:noFill/>
        </p:spPr>
        <p:txBody>
          <a:bodyPr wrap="square" lIns="91440" tIns="45720" rIns="91440" bIns="45720" rtlCol="0" anchor="t">
            <a:spAutoFit/>
          </a:bodyPr>
          <a:lstStyle/>
          <a:p>
            <a:r>
              <a:rPr kumimoji="1" lang="zh-TW" altLang="en-US" sz="1100" dirty="0">
                <a:latin typeface="Meiryo UI"/>
                <a:ea typeface="Meiryo UI"/>
              </a:rPr>
              <a:t>別記様式第１号　別添７－３（実施規程　第７関係）</a:t>
            </a:r>
            <a:endParaRPr kumimoji="1" lang="en-US" altLang="zh-TW" sz="1100" dirty="0">
              <a:latin typeface="Meiryo UI"/>
              <a:ea typeface="Meiryo UI"/>
            </a:endParaRPr>
          </a:p>
          <a:p>
            <a:r>
              <a:rPr kumimoji="1" lang="ja-JP" altLang="en-US" b="1" dirty="0">
                <a:latin typeface="Meiryo UI"/>
                <a:ea typeface="Meiryo UI"/>
              </a:rPr>
              <a:t>環境負荷低減のクロスコンプライアンス チェックシート</a:t>
            </a:r>
            <a:r>
              <a:rPr lang="ja-JP" altLang="en-US" b="1" dirty="0">
                <a:solidFill>
                  <a:prstClr val="black"/>
                </a:solidFill>
                <a:latin typeface="メイリオ"/>
                <a:ea typeface="メイリオ"/>
              </a:rPr>
              <a:t>（林業事業者向</a:t>
            </a:r>
            <a:r>
              <a:rPr kumimoji="0" lang="ja-JP" altLang="en-US" b="1" i="0" u="none" strike="noStrike" kern="1200" cap="none" spc="0" normalizeH="0" baseline="0" noProof="0" dirty="0">
                <a:ln>
                  <a:noFill/>
                </a:ln>
                <a:solidFill>
                  <a:prstClr val="black"/>
                </a:solidFill>
                <a:effectLst/>
                <a:uLnTx/>
                <a:uFillTx/>
                <a:latin typeface="メイリオ"/>
                <a:ea typeface="メイリオ"/>
              </a:rPr>
              <a:t>け）</a:t>
            </a:r>
            <a:endParaRPr kumimoji="1" lang="en-US" altLang="ja-JP" b="1" dirty="0">
              <a:latin typeface="Meiryo UI"/>
              <a:ea typeface="Meiryo UI"/>
            </a:endParaRPr>
          </a:p>
        </p:txBody>
      </p:sp>
      <p:sp>
        <p:nvSpPr>
          <p:cNvPr id="7" name="テキスト ボックス 6">
            <a:extLst>
              <a:ext uri="{FF2B5EF4-FFF2-40B4-BE49-F238E27FC236}">
                <a16:creationId xmlns:a16="http://schemas.microsoft.com/office/drawing/2014/main" id="{4B1DDB21-116F-2F72-DABC-733E9BB4944D}"/>
              </a:ext>
            </a:extLst>
          </p:cNvPr>
          <p:cNvSpPr txBox="1"/>
          <p:nvPr/>
        </p:nvSpPr>
        <p:spPr>
          <a:xfrm>
            <a:off x="66944" y="6376418"/>
            <a:ext cx="8789586" cy="261610"/>
          </a:xfrm>
          <a:prstGeom prst="rect">
            <a:avLst/>
          </a:prstGeom>
          <a:noFill/>
        </p:spPr>
        <p:txBody>
          <a:bodyPr wrap="none" rtlCol="0">
            <a:spAutoFit/>
          </a:bodyPr>
          <a:lstStyle/>
          <a:p>
            <a:r>
              <a:rPr kumimoji="1" lang="ja-JP" altLang="en-US" sz="1100" dirty="0">
                <a:latin typeface="ＭＳ 明朝" panose="02020609040205080304" pitchFamily="17" charset="-128"/>
                <a:ea typeface="ＭＳ 明朝" panose="02020609040205080304" pitchFamily="17" charset="-128"/>
              </a:rPr>
              <a:t>注　</a:t>
            </a:r>
            <a:r>
              <a:rPr kumimoji="1" lang="en-US" altLang="ja-JP" sz="1100" dirty="0">
                <a:latin typeface="ＭＳ 明朝" panose="02020609040205080304" pitchFamily="17" charset="-128"/>
                <a:ea typeface="ＭＳ 明朝" panose="02020609040205080304" pitchFamily="17" charset="-128"/>
              </a:rPr>
              <a:t>※</a:t>
            </a:r>
            <a:r>
              <a:rPr kumimoji="1" lang="ja-JP" altLang="en-US" sz="1100" dirty="0">
                <a:latin typeface="ＭＳ 明朝" panose="02020609040205080304" pitchFamily="17" charset="-128"/>
                <a:ea typeface="ＭＳ 明朝" panose="02020609040205080304" pitchFamily="17" charset="-128"/>
              </a:rPr>
              <a:t>の記載内容に「該当しない」場合には□にチェックしてください。この場合、当該項目の申請時・報告時のチェックは不要です。</a:t>
            </a:r>
            <a:endParaRPr kumimoji="1" lang="en-US" altLang="ja-JP" sz="1100" dirty="0">
              <a:latin typeface="ＭＳ 明朝" panose="02020609040205080304" pitchFamily="17" charset="-128"/>
              <a:ea typeface="ＭＳ 明朝" panose="02020609040205080304" pitchFamily="17" charset="-128"/>
            </a:endParaRPr>
          </a:p>
        </p:txBody>
      </p:sp>
      <p:sp>
        <p:nvSpPr>
          <p:cNvPr id="3" name="テキスト ボックス 2">
            <a:extLst>
              <a:ext uri="{FF2B5EF4-FFF2-40B4-BE49-F238E27FC236}">
                <a16:creationId xmlns:a16="http://schemas.microsoft.com/office/drawing/2014/main" id="{87446C4D-01FE-DCD8-F965-706C1B1795BE}"/>
              </a:ext>
            </a:extLst>
          </p:cNvPr>
          <p:cNvSpPr txBox="1"/>
          <p:nvPr/>
        </p:nvSpPr>
        <p:spPr>
          <a:xfrm>
            <a:off x="9050318" y="326185"/>
            <a:ext cx="923843" cy="369332"/>
          </a:xfrm>
          <a:prstGeom prst="rect">
            <a:avLst/>
          </a:prstGeom>
          <a:noFill/>
        </p:spPr>
        <p:txBody>
          <a:bodyPr wrap="none" rtlCol="0">
            <a:spAutoFit/>
          </a:bodyPr>
          <a:lstStyle/>
          <a:p>
            <a:r>
              <a:rPr kumimoji="1" lang="en-US" altLang="ja-JP" dirty="0">
                <a:latin typeface="Meiryo UI" panose="020B0604030504040204" pitchFamily="50" charset="-128"/>
                <a:ea typeface="Meiryo UI" panose="020B0604030504040204" pitchFamily="50" charset="-128"/>
              </a:rPr>
              <a:t>Ver2.1</a:t>
            </a:r>
            <a:endParaRPr kumimoji="1" lang="ja-JP" altLang="en-US" dirty="0">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9DEE8229-FDA1-C1A3-3B5C-F97B76669B2C}"/>
              </a:ext>
            </a:extLst>
          </p:cNvPr>
          <p:cNvSpPr txBox="1"/>
          <p:nvPr/>
        </p:nvSpPr>
        <p:spPr>
          <a:xfrm>
            <a:off x="5222368" y="46928"/>
            <a:ext cx="3877985" cy="830997"/>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kumimoji="1" lang="ja-JP" altLang="en-US" sz="1200" dirty="0">
                <a:latin typeface="ＭＳ ゴシック" panose="020B0609070205080204" pitchFamily="49" charset="-128"/>
                <a:ea typeface="ＭＳ ゴシック" panose="020B0609070205080204" pitchFamily="49" charset="-128"/>
              </a:rPr>
              <a:t>事業名：</a:t>
            </a:r>
            <a:r>
              <a:rPr kumimoji="1" lang="ja-JP" altLang="en-US" sz="1200" u="sng" dirty="0">
                <a:latin typeface="ＭＳ ゴシック" panose="020B0609070205080204" pitchFamily="49" charset="-128"/>
                <a:ea typeface="ＭＳ ゴシック" panose="020B0609070205080204" pitchFamily="49" charset="-128"/>
              </a:rPr>
              <a:t>　　　　　　　　　　　　　　　　　　　　</a:t>
            </a:r>
            <a:endParaRPr kumimoji="1" lang="en-US" altLang="ja-JP" sz="1200" u="sng" dirty="0">
              <a:latin typeface="ＭＳ ゴシック" panose="020B0609070205080204" pitchFamily="49" charset="-128"/>
              <a:ea typeface="ＭＳ ゴシック" panose="020B0609070205080204" pitchFamily="49" charset="-128"/>
            </a:endParaRPr>
          </a:p>
          <a:p>
            <a:r>
              <a:rPr kumimoji="1" lang="ja-JP" altLang="en-US" sz="1200" dirty="0">
                <a:latin typeface="ＭＳ ゴシック" panose="020B0609070205080204" pitchFamily="49" charset="-128"/>
                <a:ea typeface="ＭＳ ゴシック" panose="020B0609070205080204" pitchFamily="49" charset="-128"/>
              </a:rPr>
              <a:t>組織名・代表者氏名：</a:t>
            </a:r>
            <a:r>
              <a:rPr kumimoji="1" lang="ja-JP" altLang="en-US" sz="1200" u="sng" dirty="0">
                <a:latin typeface="ＭＳ ゴシック" panose="020B0609070205080204" pitchFamily="49" charset="-128"/>
                <a:ea typeface="ＭＳ ゴシック" panose="020B0609070205080204" pitchFamily="49" charset="-128"/>
              </a:rPr>
              <a:t>　　　　　　　　　　　　　　</a:t>
            </a:r>
            <a:endParaRPr kumimoji="1" lang="en-US" altLang="ja-JP" sz="1200" u="sng" dirty="0">
              <a:latin typeface="ＭＳ ゴシック" panose="020B0609070205080204" pitchFamily="49" charset="-128"/>
              <a:ea typeface="ＭＳ ゴシック" panose="020B0609070205080204" pitchFamily="49" charset="-128"/>
            </a:endParaRPr>
          </a:p>
          <a:p>
            <a:r>
              <a:rPr kumimoji="1" lang="ja-JP" altLang="en-US" sz="1200" dirty="0">
                <a:latin typeface="ＭＳ ゴシック" panose="020B0609070205080204" pitchFamily="49" charset="-128"/>
                <a:ea typeface="ＭＳ ゴシック" panose="020B0609070205080204" pitchFamily="49" charset="-128"/>
              </a:rPr>
              <a:t>住所：</a:t>
            </a:r>
            <a:r>
              <a:rPr kumimoji="1" lang="ja-JP" altLang="en-US" sz="1200" u="sng" dirty="0">
                <a:latin typeface="ＭＳ ゴシック" panose="020B0609070205080204" pitchFamily="49" charset="-128"/>
                <a:ea typeface="ＭＳ ゴシック" panose="020B0609070205080204" pitchFamily="49" charset="-128"/>
              </a:rPr>
              <a:t>　　　　　　　　　　　　　　　　　　　　　</a:t>
            </a:r>
            <a:endParaRPr kumimoji="1" lang="en-US" altLang="ja-JP" sz="1200" u="sng" dirty="0">
              <a:latin typeface="ＭＳ ゴシック" panose="020B0609070205080204" pitchFamily="49" charset="-128"/>
              <a:ea typeface="ＭＳ ゴシック" panose="020B0609070205080204" pitchFamily="49" charset="-128"/>
            </a:endParaRPr>
          </a:p>
          <a:p>
            <a:r>
              <a:rPr kumimoji="1" lang="ja-JP" altLang="en-US" sz="1200" dirty="0">
                <a:latin typeface="ＭＳ ゴシック" panose="020B0609070205080204" pitchFamily="49" charset="-128"/>
                <a:ea typeface="ＭＳ ゴシック" panose="020B0609070205080204" pitchFamily="49" charset="-128"/>
              </a:rPr>
              <a:t>連絡先：</a:t>
            </a:r>
            <a:r>
              <a:rPr kumimoji="1" lang="ja-JP" altLang="en-US" sz="1200" u="sng" dirty="0">
                <a:latin typeface="ＭＳ ゴシック" panose="020B0609070205080204" pitchFamily="49" charset="-128"/>
                <a:ea typeface="ＭＳ ゴシック" panose="020B0609070205080204" pitchFamily="49" charset="-128"/>
              </a:rPr>
              <a:t>　　　　　　　　　　　　　　　　　　　　</a:t>
            </a:r>
          </a:p>
        </p:txBody>
      </p:sp>
      <p:sp>
        <p:nvSpPr>
          <p:cNvPr id="13" name="テキスト ボックス 12">
            <a:extLst>
              <a:ext uri="{FF2B5EF4-FFF2-40B4-BE49-F238E27FC236}">
                <a16:creationId xmlns:a16="http://schemas.microsoft.com/office/drawing/2014/main" id="{72132E2C-0CBE-DBEF-F215-868A42CD4237}"/>
              </a:ext>
            </a:extLst>
          </p:cNvPr>
          <p:cNvSpPr txBox="1"/>
          <p:nvPr/>
        </p:nvSpPr>
        <p:spPr>
          <a:xfrm>
            <a:off x="4953000" y="5180240"/>
            <a:ext cx="4872011" cy="1107996"/>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kumimoji="1" lang="ja-JP" altLang="en-US" sz="1100" dirty="0">
                <a:latin typeface="ＭＳ ゴシック" panose="020B0609070205080204" pitchFamily="49" charset="-128"/>
                <a:ea typeface="ＭＳ ゴシック" panose="020B0609070205080204" pitchFamily="49" charset="-128"/>
              </a:rPr>
              <a:t>＜報告内容の確認と個人情報の取り扱いについて＞</a:t>
            </a:r>
            <a:endParaRPr kumimoji="1" lang="en-US" altLang="ja-JP" sz="1100" dirty="0">
              <a:latin typeface="ＭＳ ゴシック" panose="020B0609070205080204" pitchFamily="49" charset="-128"/>
              <a:ea typeface="ＭＳ ゴシック" panose="020B0609070205080204" pitchFamily="49" charset="-128"/>
            </a:endParaRPr>
          </a:p>
          <a:p>
            <a:pPr marL="176213" indent="-176213"/>
            <a:r>
              <a:rPr kumimoji="1" lang="ja-JP" altLang="en-US" sz="1100" dirty="0">
                <a:latin typeface="ＭＳ ゴシック" panose="020B0609070205080204" pitchFamily="49" charset="-128"/>
                <a:ea typeface="ＭＳ ゴシック" panose="020B0609070205080204" pitchFamily="49" charset="-128"/>
              </a:rPr>
              <a:t>・　本チェックシートにて報告された内容については、農林水産省が対象者を抽出し、実施状況の確認を行います。</a:t>
            </a:r>
            <a:endParaRPr kumimoji="1" lang="en-US" altLang="ja-JP" sz="1100" dirty="0">
              <a:latin typeface="ＭＳ ゴシック" panose="020B0609070205080204" pitchFamily="49" charset="-128"/>
              <a:ea typeface="ＭＳ ゴシック" panose="020B0609070205080204" pitchFamily="49" charset="-128"/>
            </a:endParaRPr>
          </a:p>
          <a:p>
            <a:pPr marL="176213" indent="-176213"/>
            <a:r>
              <a:rPr kumimoji="1" lang="ja-JP" altLang="en-US" sz="1100" dirty="0">
                <a:latin typeface="ＭＳ ゴシック" panose="020B0609070205080204" pitchFamily="49" charset="-128"/>
                <a:ea typeface="ＭＳ ゴシック" panose="020B0609070205080204" pitchFamily="49" charset="-128"/>
              </a:rPr>
              <a:t>・　記入いただいた個人情報については、本チェックシートの実施状況確認のために農林水産省で使用し、ご本人の同意がなければ第三者に提供することはありません。</a:t>
            </a:r>
            <a:endParaRPr kumimoji="1" lang="en-US" altLang="ja-JP" sz="1100" dirty="0">
              <a:latin typeface="ＭＳ ゴシック" panose="020B0609070205080204" pitchFamily="49" charset="-128"/>
              <a:ea typeface="ＭＳ ゴシック" panose="020B0609070205080204" pitchFamily="49" charset="-128"/>
            </a:endParaRPr>
          </a:p>
        </p:txBody>
      </p:sp>
      <p:sp>
        <p:nvSpPr>
          <p:cNvPr id="14" name="テキスト ボックス 13">
            <a:extLst>
              <a:ext uri="{FF2B5EF4-FFF2-40B4-BE49-F238E27FC236}">
                <a16:creationId xmlns:a16="http://schemas.microsoft.com/office/drawing/2014/main" id="{8CE08CC9-62C0-7C08-DEF5-5699A348F096}"/>
              </a:ext>
            </a:extLst>
          </p:cNvPr>
          <p:cNvSpPr txBox="1"/>
          <p:nvPr/>
        </p:nvSpPr>
        <p:spPr>
          <a:xfrm>
            <a:off x="7430989" y="6092792"/>
            <a:ext cx="2492990" cy="276999"/>
          </a:xfrm>
          <a:prstGeom prst="rect">
            <a:avLst/>
          </a:prstGeom>
          <a:noFill/>
        </p:spPr>
        <p:txBody>
          <a:bodyPr wrap="none" rtlCol="0">
            <a:spAutoFit/>
          </a:bodyPr>
          <a:lstStyle/>
          <a:p>
            <a:r>
              <a:rPr kumimoji="1" lang="ja-JP" altLang="en-US" sz="1200" dirty="0">
                <a:latin typeface="ＭＳ ゴシック" panose="020B0609070205080204" pitchFamily="49" charset="-128"/>
                <a:ea typeface="ＭＳ ゴシック" panose="020B0609070205080204" pitchFamily="49" charset="-128"/>
              </a:rPr>
              <a:t>上記について、確認しました→</a:t>
            </a:r>
            <a:r>
              <a:rPr kumimoji="1" lang="ja-JP" altLang="en-US" sz="1200" b="0" dirty="0">
                <a:solidFill>
                  <a:schemeClr val="tx1"/>
                </a:solidFill>
                <a:latin typeface="ＭＳ ゴシック" panose="020B0609070205080204" pitchFamily="49" charset="-128"/>
                <a:ea typeface="ＭＳ ゴシック" panose="020B0609070205080204" pitchFamily="49" charset="-128"/>
              </a:rPr>
              <a:t>□</a:t>
            </a:r>
          </a:p>
        </p:txBody>
      </p:sp>
      <p:sp>
        <p:nvSpPr>
          <p:cNvPr id="16" name="正方形/長方形 15">
            <a:extLst>
              <a:ext uri="{FF2B5EF4-FFF2-40B4-BE49-F238E27FC236}">
                <a16:creationId xmlns:a16="http://schemas.microsoft.com/office/drawing/2014/main" id="{9344F410-5EDE-2FAD-1504-3F62BFB1D98D}"/>
              </a:ext>
            </a:extLst>
          </p:cNvPr>
          <p:cNvSpPr/>
          <p:nvPr/>
        </p:nvSpPr>
        <p:spPr>
          <a:xfrm>
            <a:off x="5033989" y="5228098"/>
            <a:ext cx="4800258" cy="1107996"/>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0840566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線コネクタ 3">
            <a:extLst>
              <a:ext uri="{FF2B5EF4-FFF2-40B4-BE49-F238E27FC236}">
                <a16:creationId xmlns:a16="http://schemas.microsoft.com/office/drawing/2014/main" id="{A7BF22A4-7A6B-272F-D315-F3BDF0C37416}"/>
              </a:ext>
            </a:extLst>
          </p:cNvPr>
          <p:cNvCxnSpPr>
            <a:cxnSpLocks/>
          </p:cNvCxnSpPr>
          <p:nvPr/>
        </p:nvCxnSpPr>
        <p:spPr>
          <a:xfrm>
            <a:off x="-3336" y="926672"/>
            <a:ext cx="9905999" cy="0"/>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graphicFrame>
        <p:nvGraphicFramePr>
          <p:cNvPr id="14" name="表 13">
            <a:extLst>
              <a:ext uri="{FF2B5EF4-FFF2-40B4-BE49-F238E27FC236}">
                <a16:creationId xmlns:a16="http://schemas.microsoft.com/office/drawing/2014/main" id="{EA305592-4772-5756-70EF-D2C2FA2D4576}"/>
              </a:ext>
            </a:extLst>
          </p:cNvPr>
          <p:cNvGraphicFramePr>
            <a:graphicFrameLocks noGrp="1"/>
          </p:cNvGraphicFramePr>
          <p:nvPr>
            <p:extLst>
              <p:ext uri="{D42A27DB-BD31-4B8C-83A1-F6EECF244321}">
                <p14:modId xmlns:p14="http://schemas.microsoft.com/office/powerpoint/2010/main" val="1829779160"/>
              </p:ext>
            </p:extLst>
          </p:nvPr>
        </p:nvGraphicFramePr>
        <p:xfrm>
          <a:off x="4981876" y="2879152"/>
          <a:ext cx="4901361" cy="1722120"/>
        </p:xfrm>
        <a:graphic>
          <a:graphicData uri="http://schemas.openxmlformats.org/drawingml/2006/table">
            <a:tbl>
              <a:tblPr firstRow="1" bandRow="1">
                <a:tableStyleId>{912C8C85-51F0-491E-9774-3900AFEF0FD7}</a:tableStyleId>
              </a:tblPr>
              <a:tblGrid>
                <a:gridCol w="268043">
                  <a:extLst>
                    <a:ext uri="{9D8B030D-6E8A-4147-A177-3AD203B41FA5}">
                      <a16:colId xmlns:a16="http://schemas.microsoft.com/office/drawing/2014/main" val="3966827443"/>
                    </a:ext>
                  </a:extLst>
                </a:gridCol>
                <a:gridCol w="531225">
                  <a:extLst>
                    <a:ext uri="{9D8B030D-6E8A-4147-A177-3AD203B41FA5}">
                      <a16:colId xmlns:a16="http://schemas.microsoft.com/office/drawing/2014/main" val="3756062049"/>
                    </a:ext>
                  </a:extLst>
                </a:gridCol>
                <a:gridCol w="3472874">
                  <a:extLst>
                    <a:ext uri="{9D8B030D-6E8A-4147-A177-3AD203B41FA5}">
                      <a16:colId xmlns:a16="http://schemas.microsoft.com/office/drawing/2014/main" val="2357388432"/>
                    </a:ext>
                  </a:extLst>
                </a:gridCol>
                <a:gridCol w="629219">
                  <a:extLst>
                    <a:ext uri="{9D8B030D-6E8A-4147-A177-3AD203B41FA5}">
                      <a16:colId xmlns:a16="http://schemas.microsoft.com/office/drawing/2014/main" val="505857850"/>
                    </a:ext>
                  </a:extLst>
                </a:gridCol>
              </a:tblGrid>
              <a:tr h="294311">
                <a:tc>
                  <a:txBody>
                    <a:bodyPr/>
                    <a:lstStyle/>
                    <a:p>
                      <a:pPr algn="ctr"/>
                      <a:endParaRPr kumimoji="1" lang="ja-JP" altLang="en-US" sz="12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（７）環境関係法令の遵守等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br>
                        <a:rPr kumimoji="1" lang="en-US" altLang="ja-JP" sz="900" b="0">
                          <a:solidFill>
                            <a:schemeClr val="tx1"/>
                          </a:solidFill>
                          <a:latin typeface="ＭＳ ゴシック" panose="020B0609070205080204" pitchFamily="49" charset="-128"/>
                          <a:ea typeface="ＭＳ ゴシック" panose="020B0609070205080204" pitchFamily="49" charset="-128"/>
                        </a:rPr>
                      </a:b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endParaRPr kumimoji="1" lang="ja-JP" altLang="en-US" sz="900" b="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261622">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⑫</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みどりの食料システム戦略の理解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261622">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⑬</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関係法令の遵守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383884">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⑭</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漁船等の装置・機材の適切な整備と管理の実施に努める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93739219"/>
                  </a:ext>
                </a:extLst>
              </a:tr>
              <a:tr h="261622">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正しい知識に基づく作業安全に努める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14092227"/>
                  </a:ext>
                </a:extLst>
              </a:tr>
            </a:tbl>
          </a:graphicData>
        </a:graphic>
      </p:graphicFrame>
      <p:graphicFrame>
        <p:nvGraphicFramePr>
          <p:cNvPr id="15" name="表 7">
            <a:extLst>
              <a:ext uri="{FF2B5EF4-FFF2-40B4-BE49-F238E27FC236}">
                <a16:creationId xmlns:a16="http://schemas.microsoft.com/office/drawing/2014/main" id="{631981E1-6390-2EB3-8167-4359ED3D67CC}"/>
              </a:ext>
            </a:extLst>
          </p:cNvPr>
          <p:cNvGraphicFramePr>
            <a:graphicFrameLocks noGrp="1"/>
          </p:cNvGraphicFramePr>
          <p:nvPr>
            <p:extLst>
              <p:ext uri="{D42A27DB-BD31-4B8C-83A1-F6EECF244321}">
                <p14:modId xmlns:p14="http://schemas.microsoft.com/office/powerpoint/2010/main" val="2354500927"/>
              </p:ext>
            </p:extLst>
          </p:nvPr>
        </p:nvGraphicFramePr>
        <p:xfrm>
          <a:off x="4984523" y="966385"/>
          <a:ext cx="4901361" cy="1859280"/>
        </p:xfrm>
        <a:graphic>
          <a:graphicData uri="http://schemas.openxmlformats.org/drawingml/2006/table">
            <a:tbl>
              <a:tblPr firstRow="1" bandRow="1">
                <a:tableStyleId>{912C8C85-51F0-491E-9774-3900AFEF0FD7}</a:tableStyleId>
              </a:tblPr>
              <a:tblGrid>
                <a:gridCol w="268043">
                  <a:extLst>
                    <a:ext uri="{9D8B030D-6E8A-4147-A177-3AD203B41FA5}">
                      <a16:colId xmlns:a16="http://schemas.microsoft.com/office/drawing/2014/main" val="3966827443"/>
                    </a:ext>
                  </a:extLst>
                </a:gridCol>
                <a:gridCol w="540461">
                  <a:extLst>
                    <a:ext uri="{9D8B030D-6E8A-4147-A177-3AD203B41FA5}">
                      <a16:colId xmlns:a16="http://schemas.microsoft.com/office/drawing/2014/main" val="3756062049"/>
                    </a:ext>
                  </a:extLst>
                </a:gridCol>
                <a:gridCol w="3463638">
                  <a:extLst>
                    <a:ext uri="{9D8B030D-6E8A-4147-A177-3AD203B41FA5}">
                      <a16:colId xmlns:a16="http://schemas.microsoft.com/office/drawing/2014/main" val="2357388432"/>
                    </a:ext>
                  </a:extLst>
                </a:gridCol>
                <a:gridCol w="629219">
                  <a:extLst>
                    <a:ext uri="{9D8B030D-6E8A-4147-A177-3AD203B41FA5}">
                      <a16:colId xmlns:a16="http://schemas.microsoft.com/office/drawing/2014/main" val="505857850"/>
                    </a:ext>
                  </a:extLst>
                </a:gridCol>
              </a:tblGrid>
              <a:tr h="294079">
                <a:tc>
                  <a:txBody>
                    <a:bodyPr/>
                    <a:lstStyle/>
                    <a:p>
                      <a:pPr algn="ctr"/>
                      <a:endParaRPr kumimoji="1" lang="ja-JP" altLang="en-US" sz="12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endParaRPr kumimoji="1" lang="ja-JP" altLang="en-US" sz="900" b="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（６）生物多様性への悪影響の防止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endParaRPr kumimoji="1" lang="ja-JP" altLang="en-US" sz="900" b="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80616">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⑨</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dirty="0">
                          <a:solidFill>
                            <a:schemeClr val="tx1"/>
                          </a:solidFill>
                          <a:latin typeface="ＭＳ ゴシック" panose="020B0609070205080204" pitchFamily="49" charset="-128"/>
                          <a:ea typeface="ＭＳ ゴシック" panose="020B0609070205080204" pitchFamily="49" charset="-128"/>
                        </a:rPr>
                        <a:t>※</a:t>
                      </a:r>
                      <a:r>
                        <a:rPr kumimoji="1" lang="ja-JP" altLang="en-US" sz="1100" b="1" dirty="0">
                          <a:solidFill>
                            <a:schemeClr val="tx1"/>
                          </a:solidFill>
                          <a:latin typeface="ＭＳ ゴシック" panose="020B0609070205080204" pitchFamily="49" charset="-128"/>
                          <a:ea typeface="ＭＳ ゴシック" panose="020B0609070205080204" pitchFamily="49" charset="-128"/>
                        </a:rPr>
                        <a:t>資源管理協定を締結している場合（該当しない □）</a:t>
                      </a:r>
                      <a:endParaRPr kumimoji="1" lang="ja-JP" altLang="en-US" sz="1100" b="0" dirty="0">
                        <a:solidFill>
                          <a:schemeClr val="tx1"/>
                        </a:solidFill>
                        <a:latin typeface="ＭＳ ゴシック" panose="020B0609070205080204" pitchFamily="49" charset="-128"/>
                        <a:ea typeface="ＭＳ ゴシック" panose="020B0609070205080204" pitchFamily="49" charset="-128"/>
                      </a:endParaRPr>
                    </a:p>
                    <a:p>
                      <a:pPr algn="l"/>
                      <a:r>
                        <a:rPr kumimoji="1" lang="ja-JP" altLang="en-US" sz="1200" b="0" dirty="0">
                          <a:solidFill>
                            <a:schemeClr val="tx1"/>
                          </a:solidFill>
                          <a:latin typeface="ＭＳ 明朝" panose="02020609040205080304" pitchFamily="17" charset="-128"/>
                          <a:ea typeface="ＭＳ 明朝" panose="02020609040205080304" pitchFamily="17" charset="-128"/>
                        </a:rPr>
                        <a:t>資源管理協定の遵守</a:t>
                      </a:r>
                    </a:p>
                  </a:txBody>
                  <a:tcPr marL="3600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524229">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⑩</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dirty="0">
                          <a:solidFill>
                            <a:schemeClr val="tx1"/>
                          </a:solidFill>
                          <a:latin typeface="ＭＳ ゴシック" panose="020B0609070205080204" pitchFamily="49" charset="-128"/>
                          <a:ea typeface="ＭＳ ゴシック" panose="020B0609070205080204" pitchFamily="49" charset="-128"/>
                        </a:rPr>
                        <a:t>※</a:t>
                      </a:r>
                      <a:r>
                        <a:rPr kumimoji="1" lang="ja-JP" altLang="en-US" sz="1100" b="1" dirty="0">
                          <a:solidFill>
                            <a:schemeClr val="tx1"/>
                          </a:solidFill>
                          <a:latin typeface="ＭＳ ゴシック" panose="020B0609070205080204" pitchFamily="49" charset="-128"/>
                          <a:ea typeface="ＭＳ ゴシック" panose="020B0609070205080204" pitchFamily="49" charset="-128"/>
                        </a:rPr>
                        <a:t>養殖を行う場合（該当しない □）</a:t>
                      </a:r>
                      <a:endParaRPr kumimoji="1" lang="en-US" altLang="ja-JP" sz="1100" b="1" dirty="0">
                        <a:solidFill>
                          <a:schemeClr val="tx1"/>
                        </a:solidFill>
                        <a:latin typeface="ＭＳ ゴシック" panose="020B0609070205080204" pitchFamily="49" charset="-128"/>
                        <a:ea typeface="ＭＳ ゴシック" panose="020B0609070205080204" pitchFamily="49" charset="-128"/>
                      </a:endParaRPr>
                    </a:p>
                    <a:p>
                      <a:pPr algn="l"/>
                      <a:r>
                        <a:rPr kumimoji="1" lang="ja-JP" altLang="en-US" sz="1200" b="0" dirty="0">
                          <a:solidFill>
                            <a:schemeClr val="tx1"/>
                          </a:solidFill>
                          <a:latin typeface="ＭＳ 明朝" panose="02020609040205080304" pitchFamily="17" charset="-128"/>
                          <a:ea typeface="ＭＳ 明朝" panose="02020609040205080304" pitchFamily="17" charset="-128"/>
                        </a:rPr>
                        <a:t>人工種苗生産技術が確立した魚種について、人工種苗使用を検討</a:t>
                      </a:r>
                    </a:p>
                  </a:txBody>
                  <a:tcPr marL="3600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00145709"/>
                  </a:ext>
                </a:extLst>
              </a:tr>
              <a:tr h="370796">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⑪</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a:solidFill>
                            <a:schemeClr val="tx1"/>
                          </a:solidFill>
                          <a:latin typeface="ＭＳ ゴシック" panose="020B0609070205080204" pitchFamily="49" charset="-128"/>
                          <a:ea typeface="ＭＳ ゴシック" panose="020B0609070205080204" pitchFamily="49" charset="-128"/>
                        </a:rPr>
                        <a:t>※</a:t>
                      </a:r>
                      <a:r>
                        <a:rPr kumimoji="1" lang="ja-JP" altLang="en-US" sz="1100" b="1">
                          <a:solidFill>
                            <a:schemeClr val="tx1"/>
                          </a:solidFill>
                          <a:latin typeface="ＭＳ ゴシック" panose="020B0609070205080204" pitchFamily="49" charset="-128"/>
                          <a:ea typeface="ＭＳ ゴシック" panose="020B0609070205080204" pitchFamily="49" charset="-128"/>
                        </a:rPr>
                        <a:t>漁場改善計画を策定している場合（該当しない □）</a:t>
                      </a:r>
                      <a:endParaRPr kumimoji="1" lang="en-US" altLang="ja-JP" sz="1100" b="1">
                        <a:solidFill>
                          <a:schemeClr val="tx1"/>
                        </a:solidFill>
                        <a:latin typeface="ＭＳ ゴシック" panose="020B0609070205080204" pitchFamily="49" charset="-128"/>
                        <a:ea typeface="ＭＳ ゴシック" panose="020B0609070205080204" pitchFamily="49" charset="-128"/>
                      </a:endParaRPr>
                    </a:p>
                    <a:p>
                      <a:pPr algn="l"/>
                      <a:r>
                        <a:rPr kumimoji="1" lang="ja-JP" altLang="en-US" sz="1200" b="0">
                          <a:solidFill>
                            <a:schemeClr val="tx1"/>
                          </a:solidFill>
                          <a:latin typeface="ＭＳ 明朝" panose="02020609040205080304" pitchFamily="17" charset="-128"/>
                          <a:ea typeface="ＭＳ 明朝" panose="02020609040205080304" pitchFamily="17" charset="-128"/>
                        </a:rPr>
                        <a:t>漁場改善計画の遵守</a:t>
                      </a:r>
                    </a:p>
                  </a:txBody>
                  <a:tcPr marL="3600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9663630"/>
                  </a:ext>
                </a:extLst>
              </a:tr>
            </a:tbl>
          </a:graphicData>
        </a:graphic>
      </p:graphicFrame>
      <p:graphicFrame>
        <p:nvGraphicFramePr>
          <p:cNvPr id="16" name="表 7">
            <a:extLst>
              <a:ext uri="{FF2B5EF4-FFF2-40B4-BE49-F238E27FC236}">
                <a16:creationId xmlns:a16="http://schemas.microsoft.com/office/drawing/2014/main" id="{CE35C467-BF57-E3FE-74FE-19B7DD5FD7B0}"/>
              </a:ext>
            </a:extLst>
          </p:cNvPr>
          <p:cNvGraphicFramePr>
            <a:graphicFrameLocks noGrp="1"/>
          </p:cNvGraphicFramePr>
          <p:nvPr>
            <p:extLst>
              <p:ext uri="{D42A27DB-BD31-4B8C-83A1-F6EECF244321}">
                <p14:modId xmlns:p14="http://schemas.microsoft.com/office/powerpoint/2010/main" val="3325995903"/>
              </p:ext>
            </p:extLst>
          </p:nvPr>
        </p:nvGraphicFramePr>
        <p:xfrm>
          <a:off x="22762" y="5437604"/>
          <a:ext cx="4901361" cy="1386840"/>
        </p:xfrm>
        <a:graphic>
          <a:graphicData uri="http://schemas.openxmlformats.org/drawingml/2006/table">
            <a:tbl>
              <a:tblPr firstRow="1" bandRow="1">
                <a:tableStyleId>{912C8C85-51F0-491E-9774-3900AFEF0FD7}</a:tableStyleId>
              </a:tblPr>
              <a:tblGrid>
                <a:gridCol w="268043">
                  <a:extLst>
                    <a:ext uri="{9D8B030D-6E8A-4147-A177-3AD203B41FA5}">
                      <a16:colId xmlns:a16="http://schemas.microsoft.com/office/drawing/2014/main" val="3966827443"/>
                    </a:ext>
                  </a:extLst>
                </a:gridCol>
                <a:gridCol w="564872">
                  <a:extLst>
                    <a:ext uri="{9D8B030D-6E8A-4147-A177-3AD203B41FA5}">
                      <a16:colId xmlns:a16="http://schemas.microsoft.com/office/drawing/2014/main" val="3756062049"/>
                    </a:ext>
                  </a:extLst>
                </a:gridCol>
                <a:gridCol w="3447875">
                  <a:extLst>
                    <a:ext uri="{9D8B030D-6E8A-4147-A177-3AD203B41FA5}">
                      <a16:colId xmlns:a16="http://schemas.microsoft.com/office/drawing/2014/main" val="2357388432"/>
                    </a:ext>
                  </a:extLst>
                </a:gridCol>
                <a:gridCol w="620571">
                  <a:extLst>
                    <a:ext uri="{9D8B030D-6E8A-4147-A177-3AD203B41FA5}">
                      <a16:colId xmlns:a16="http://schemas.microsoft.com/office/drawing/2014/main" val="505857850"/>
                    </a:ext>
                  </a:extLst>
                </a:gridCol>
              </a:tblGrid>
              <a:tr h="397740">
                <a:tc>
                  <a:txBody>
                    <a:bodyPr/>
                    <a:lstStyle/>
                    <a:p>
                      <a:pPr algn="ctr"/>
                      <a:endParaRPr kumimoji="1" lang="ja-JP" altLang="en-US" sz="12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endParaRPr kumimoji="1" lang="ja-JP" altLang="en-US" sz="900" b="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（５）廃棄物の発生抑制、</a:t>
                      </a:r>
                      <a:endParaRPr kumimoji="1" lang="en-US" altLang="ja-JP" sz="1200" b="1" dirty="0">
                        <a:solidFill>
                          <a:schemeClr val="tx1"/>
                        </a:solidFill>
                        <a:latin typeface="ＭＳ ゴシック" panose="020B0609070205080204" pitchFamily="49" charset="-128"/>
                        <a:ea typeface="ＭＳ ゴシック" panose="020B0609070205080204" pitchFamily="49" charset="-128"/>
                      </a:endParaRPr>
                    </a:p>
                    <a:p>
                      <a:pPr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　　　適正な循環的な利用及び適正な処分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endParaRPr kumimoji="1" lang="ja-JP" altLang="en-US" sz="900" b="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26516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dirty="0">
                          <a:solidFill>
                            <a:schemeClr val="tx1"/>
                          </a:solidFill>
                          <a:latin typeface="ＭＳ 明朝" panose="02020609040205080304" pitchFamily="17" charset="-128"/>
                          <a:ea typeface="ＭＳ 明朝" panose="02020609040205080304" pitchFamily="17" charset="-128"/>
                        </a:rPr>
                        <a:t>プラ等廃棄物の削減に努め、適正に処理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543578">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⑧</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a:solidFill>
                            <a:schemeClr val="tx1"/>
                          </a:solidFill>
                          <a:latin typeface="ＭＳ ゴシック" panose="020B0609070205080204" pitchFamily="49" charset="-128"/>
                          <a:ea typeface="ＭＳ ゴシック" panose="020B0609070205080204" pitchFamily="49" charset="-128"/>
                        </a:rPr>
                        <a:t>※</a:t>
                      </a:r>
                      <a:r>
                        <a:rPr kumimoji="1" lang="ja-JP" altLang="en-US" sz="1100" b="1">
                          <a:solidFill>
                            <a:schemeClr val="tx1"/>
                          </a:solidFill>
                          <a:latin typeface="ＭＳ ゴシック" panose="020B0609070205080204" pitchFamily="49" charset="-128"/>
                          <a:ea typeface="ＭＳ ゴシック" panose="020B0609070205080204" pitchFamily="49" charset="-128"/>
                        </a:rPr>
                        <a:t>養殖を行う場合（該当しない □）</a:t>
                      </a:r>
                      <a:endParaRPr kumimoji="1" lang="en-US" altLang="ja-JP" sz="1100" b="1">
                        <a:solidFill>
                          <a:schemeClr val="tx1"/>
                        </a:solidFill>
                        <a:latin typeface="ＭＳ ゴシック" panose="020B0609070205080204" pitchFamily="49" charset="-128"/>
                        <a:ea typeface="ＭＳ ゴシック" panose="020B0609070205080204" pitchFamily="49" charset="-128"/>
                      </a:endParaRPr>
                    </a:p>
                    <a:p>
                      <a:pPr algn="l"/>
                      <a:r>
                        <a:rPr kumimoji="1" lang="ja-JP" altLang="en-US" sz="1200" b="0">
                          <a:solidFill>
                            <a:schemeClr val="tx1"/>
                          </a:solidFill>
                          <a:latin typeface="ＭＳ 明朝" panose="02020609040205080304" pitchFamily="17" charset="-128"/>
                          <a:ea typeface="ＭＳ 明朝" panose="02020609040205080304" pitchFamily="17" charset="-128"/>
                        </a:rPr>
                        <a:t>生餌給餌から配合飼料への転換もしくは給餌効率の向上等による給餌量削減を検討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6058773"/>
                  </a:ext>
                </a:extLst>
              </a:tr>
            </a:tbl>
          </a:graphicData>
        </a:graphic>
      </p:graphicFrame>
      <p:graphicFrame>
        <p:nvGraphicFramePr>
          <p:cNvPr id="18" name="表 7">
            <a:extLst>
              <a:ext uri="{FF2B5EF4-FFF2-40B4-BE49-F238E27FC236}">
                <a16:creationId xmlns:a16="http://schemas.microsoft.com/office/drawing/2014/main" id="{CA9E9EA6-F818-4521-7169-1459927F50DB}"/>
              </a:ext>
            </a:extLst>
          </p:cNvPr>
          <p:cNvGraphicFramePr>
            <a:graphicFrameLocks noGrp="1"/>
          </p:cNvGraphicFramePr>
          <p:nvPr>
            <p:extLst>
              <p:ext uri="{D42A27DB-BD31-4B8C-83A1-F6EECF244321}">
                <p14:modId xmlns:p14="http://schemas.microsoft.com/office/powerpoint/2010/main" val="890661088"/>
              </p:ext>
            </p:extLst>
          </p:nvPr>
        </p:nvGraphicFramePr>
        <p:xfrm>
          <a:off x="22762" y="3391810"/>
          <a:ext cx="4901361" cy="1264920"/>
        </p:xfrm>
        <a:graphic>
          <a:graphicData uri="http://schemas.openxmlformats.org/drawingml/2006/table">
            <a:tbl>
              <a:tblPr firstRow="1" bandRow="1">
                <a:tableStyleId>{912C8C85-51F0-491E-9774-3900AFEF0FD7}</a:tableStyleId>
              </a:tblPr>
              <a:tblGrid>
                <a:gridCol w="268043">
                  <a:extLst>
                    <a:ext uri="{9D8B030D-6E8A-4147-A177-3AD203B41FA5}">
                      <a16:colId xmlns:a16="http://schemas.microsoft.com/office/drawing/2014/main" val="3966827443"/>
                    </a:ext>
                  </a:extLst>
                </a:gridCol>
                <a:gridCol w="574379">
                  <a:extLst>
                    <a:ext uri="{9D8B030D-6E8A-4147-A177-3AD203B41FA5}">
                      <a16:colId xmlns:a16="http://schemas.microsoft.com/office/drawing/2014/main" val="3756062049"/>
                    </a:ext>
                  </a:extLst>
                </a:gridCol>
                <a:gridCol w="3437793">
                  <a:extLst>
                    <a:ext uri="{9D8B030D-6E8A-4147-A177-3AD203B41FA5}">
                      <a16:colId xmlns:a16="http://schemas.microsoft.com/office/drawing/2014/main" val="2357388432"/>
                    </a:ext>
                  </a:extLst>
                </a:gridCol>
                <a:gridCol w="621146">
                  <a:extLst>
                    <a:ext uri="{9D8B030D-6E8A-4147-A177-3AD203B41FA5}">
                      <a16:colId xmlns:a16="http://schemas.microsoft.com/office/drawing/2014/main" val="505857850"/>
                    </a:ext>
                  </a:extLst>
                </a:gridCol>
              </a:tblGrid>
              <a:tr h="290218">
                <a:tc>
                  <a:txBody>
                    <a:bodyPr/>
                    <a:lstStyle/>
                    <a:p>
                      <a:pPr algn="ctr"/>
                      <a:endParaRPr kumimoji="1" lang="ja-JP" altLang="en-US" sz="1200" b="0" i="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i="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i="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i="0">
                          <a:solidFill>
                            <a:schemeClr val="tx1"/>
                          </a:solidFill>
                          <a:latin typeface="ＭＳ ゴシック" panose="020B0609070205080204" pitchFamily="49" charset="-128"/>
                          <a:ea typeface="ＭＳ ゴシック" panose="020B0609070205080204" pitchFamily="49" charset="-128"/>
                        </a:rPr>
                        <a:t>（します）</a:t>
                      </a:r>
                      <a:endParaRPr kumimoji="1" lang="ja-JP" altLang="en-US" sz="900" b="0" i="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i="0">
                          <a:solidFill>
                            <a:schemeClr val="tx1"/>
                          </a:solidFill>
                          <a:latin typeface="ＭＳ ゴシック" panose="020B0609070205080204" pitchFamily="49" charset="-128"/>
                          <a:ea typeface="ＭＳ ゴシック" panose="020B0609070205080204" pitchFamily="49" charset="-128"/>
                        </a:rPr>
                        <a:t>（３）エネルギーの節減</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i="0">
                          <a:solidFill>
                            <a:schemeClr val="tx1"/>
                          </a:solidFill>
                          <a:latin typeface="ＭＳ ゴシック" panose="020B0609070205080204" pitchFamily="49" charset="-128"/>
                          <a:ea typeface="ＭＳ ゴシック" panose="020B0609070205080204" pitchFamily="49" charset="-128"/>
                        </a:rPr>
                        <a:t>報告時</a:t>
                      </a:r>
                      <a:br>
                        <a:rPr kumimoji="1" lang="en-US" altLang="ja-JP" sz="900" b="0" i="0">
                          <a:solidFill>
                            <a:schemeClr val="tx1"/>
                          </a:solidFill>
                          <a:latin typeface="ＭＳ ゴシック" panose="020B0609070205080204" pitchFamily="49" charset="-128"/>
                          <a:ea typeface="ＭＳ ゴシック" panose="020B0609070205080204" pitchFamily="49" charset="-128"/>
                        </a:rPr>
                      </a:br>
                      <a:r>
                        <a:rPr kumimoji="1" lang="ja-JP" altLang="en-US" sz="800" b="0" i="0">
                          <a:solidFill>
                            <a:schemeClr val="tx1"/>
                          </a:solidFill>
                          <a:latin typeface="ＭＳ ゴシック" panose="020B0609070205080204" pitchFamily="49" charset="-128"/>
                          <a:ea typeface="ＭＳ ゴシック" panose="020B0609070205080204" pitchFamily="49" charset="-128"/>
                        </a:rPr>
                        <a:t>（しました）</a:t>
                      </a:r>
                      <a:endParaRPr kumimoji="1" lang="ja-JP" altLang="en-US" sz="900" b="0" i="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8546">
                <a:tc>
                  <a:txBody>
                    <a:bodyPr/>
                    <a:lstStyle/>
                    <a:p>
                      <a:pPr algn="ctr"/>
                      <a:r>
                        <a:rPr kumimoji="1" lang="ja-JP" altLang="en-US" sz="1200" b="0" i="0">
                          <a:solidFill>
                            <a:schemeClr val="tx1"/>
                          </a:solidFill>
                          <a:latin typeface="ＭＳ ゴシック" panose="020B0609070205080204" pitchFamily="49" charset="-128"/>
                          <a:ea typeface="ＭＳ ゴシック" panose="020B0609070205080204" pitchFamily="49" charset="-128"/>
                        </a:rPr>
                        <a:t>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i="0">
                          <a:solidFill>
                            <a:schemeClr val="tx1"/>
                          </a:solidFill>
                          <a:latin typeface="ＭＳ ゴシック" panose="020B0609070205080204" pitchFamily="49" charset="-128"/>
                          <a:ea typeface="ＭＳ ゴシック" panose="020B0609070205080204" pitchFamily="49" charset="-128"/>
                        </a:rPr>
                        <a:t>□</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i="0" dirty="0">
                          <a:solidFill>
                            <a:schemeClr val="tx1"/>
                          </a:solidFill>
                          <a:latin typeface="ＭＳ 明朝" panose="02020609040205080304" pitchFamily="17" charset="-128"/>
                          <a:ea typeface="ＭＳ 明朝" panose="02020609040205080304" pitchFamily="17" charset="-128"/>
                        </a:rPr>
                        <a:t>漁船・機械等の電気・燃料の使用状況の記録・保存に努める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i="0">
                          <a:solidFill>
                            <a:schemeClr val="tx1"/>
                          </a:solidFill>
                          <a:latin typeface="ＭＳ ゴシック" panose="020B0609070205080204" pitchFamily="49" charset="-128"/>
                          <a:ea typeface="ＭＳ ゴシック" panose="020B0609070205080204" pitchFamily="49" charset="-128"/>
                        </a:rPr>
                        <a:t>□</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378546">
                <a:tc>
                  <a:txBody>
                    <a:bodyPr/>
                    <a:lstStyle/>
                    <a:p>
                      <a:pPr algn="ctr"/>
                      <a:r>
                        <a:rPr kumimoji="1" lang="ja-JP" altLang="en-US" sz="1200" b="0" i="0">
                          <a:solidFill>
                            <a:schemeClr val="tx1"/>
                          </a:solidFill>
                          <a:latin typeface="ＭＳ ゴシック" panose="020B0609070205080204" pitchFamily="49" charset="-128"/>
                          <a:ea typeface="ＭＳ ゴシック" panose="020B0609070205080204" pitchFamily="49" charset="-128"/>
                        </a:rPr>
                        <a:t>⑤</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i="0">
                          <a:solidFill>
                            <a:schemeClr val="tx1"/>
                          </a:solidFill>
                          <a:latin typeface="ＭＳ ゴシック" panose="020B0609070205080204" pitchFamily="49" charset="-128"/>
                          <a:ea typeface="ＭＳ ゴシック" panose="020B0609070205080204" pitchFamily="49" charset="-128"/>
                        </a:rPr>
                        <a:t>□</a:t>
                      </a:r>
                      <a:endParaRPr kumimoji="1" lang="en-US" altLang="ja-JP" sz="1400" b="0" i="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i="0">
                          <a:solidFill>
                            <a:schemeClr val="tx1"/>
                          </a:solidFill>
                          <a:latin typeface="ＭＳ 明朝" panose="02020609040205080304" pitchFamily="17" charset="-128"/>
                          <a:ea typeface="ＭＳ 明朝" panose="02020609040205080304" pitchFamily="17" charset="-128"/>
                        </a:rPr>
                        <a:t>省エネを意識し、不必要・非効率なエネルギー消費を</a:t>
                      </a:r>
                      <a:r>
                        <a:rPr kumimoji="1" lang="ja-JP" altLang="en-US" sz="1200" b="0">
                          <a:solidFill>
                            <a:schemeClr val="tx1"/>
                          </a:solidFill>
                          <a:latin typeface="ＭＳ 明朝" panose="02020609040205080304" pitchFamily="17" charset="-128"/>
                          <a:ea typeface="ＭＳ 明朝" panose="02020609040205080304" pitchFamily="17" charset="-128"/>
                        </a:rPr>
                        <a:t>しないように努める</a:t>
                      </a:r>
                      <a:endParaRPr kumimoji="1" lang="ja-JP" altLang="en-US" sz="1200" b="0" i="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i="0" dirty="0">
                          <a:solidFill>
                            <a:schemeClr val="tx1"/>
                          </a:solidFill>
                          <a:latin typeface="ＭＳ ゴシック" panose="020B0609070205080204" pitchFamily="49" charset="-128"/>
                          <a:ea typeface="ＭＳ ゴシック" panose="020B0609070205080204" pitchFamily="49" charset="-128"/>
                        </a:rPr>
                        <a:t>□</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44117004"/>
                  </a:ext>
                </a:extLst>
              </a:tr>
            </a:tbl>
          </a:graphicData>
        </a:graphic>
      </p:graphicFrame>
      <p:graphicFrame>
        <p:nvGraphicFramePr>
          <p:cNvPr id="2" name="表 7">
            <a:extLst>
              <a:ext uri="{FF2B5EF4-FFF2-40B4-BE49-F238E27FC236}">
                <a16:creationId xmlns:a16="http://schemas.microsoft.com/office/drawing/2014/main" id="{B968A1CF-C5A1-1F6F-5A59-890291D9A9D3}"/>
              </a:ext>
            </a:extLst>
          </p:cNvPr>
          <p:cNvGraphicFramePr>
            <a:graphicFrameLocks noGrp="1"/>
          </p:cNvGraphicFramePr>
          <p:nvPr>
            <p:extLst>
              <p:ext uri="{D42A27DB-BD31-4B8C-83A1-F6EECF244321}">
                <p14:modId xmlns:p14="http://schemas.microsoft.com/office/powerpoint/2010/main" val="3169167196"/>
              </p:ext>
            </p:extLst>
          </p:nvPr>
        </p:nvGraphicFramePr>
        <p:xfrm>
          <a:off x="22762" y="4685366"/>
          <a:ext cx="4901361" cy="721360"/>
        </p:xfrm>
        <a:graphic>
          <a:graphicData uri="http://schemas.openxmlformats.org/drawingml/2006/table">
            <a:tbl>
              <a:tblPr firstRow="1" bandRow="1">
                <a:tableStyleId>{912C8C85-51F0-491E-9774-3900AFEF0FD7}</a:tableStyleId>
              </a:tblPr>
              <a:tblGrid>
                <a:gridCol w="268043">
                  <a:extLst>
                    <a:ext uri="{9D8B030D-6E8A-4147-A177-3AD203B41FA5}">
                      <a16:colId xmlns:a16="http://schemas.microsoft.com/office/drawing/2014/main" val="3966827443"/>
                    </a:ext>
                  </a:extLst>
                </a:gridCol>
                <a:gridCol w="574379">
                  <a:extLst>
                    <a:ext uri="{9D8B030D-6E8A-4147-A177-3AD203B41FA5}">
                      <a16:colId xmlns:a16="http://schemas.microsoft.com/office/drawing/2014/main" val="3756062049"/>
                    </a:ext>
                  </a:extLst>
                </a:gridCol>
                <a:gridCol w="3438962">
                  <a:extLst>
                    <a:ext uri="{9D8B030D-6E8A-4147-A177-3AD203B41FA5}">
                      <a16:colId xmlns:a16="http://schemas.microsoft.com/office/drawing/2014/main" val="2357388432"/>
                    </a:ext>
                  </a:extLst>
                </a:gridCol>
                <a:gridCol w="619977">
                  <a:extLst>
                    <a:ext uri="{9D8B030D-6E8A-4147-A177-3AD203B41FA5}">
                      <a16:colId xmlns:a16="http://schemas.microsoft.com/office/drawing/2014/main" val="505857850"/>
                    </a:ext>
                  </a:extLst>
                </a:gridCol>
              </a:tblGrid>
              <a:tr h="282850">
                <a:tc>
                  <a:txBody>
                    <a:bodyPr/>
                    <a:lstStyle/>
                    <a:p>
                      <a:pPr algn="ctr"/>
                      <a:endParaRPr kumimoji="1" lang="ja-JP" altLang="en-US" sz="12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endParaRPr kumimoji="1" lang="ja-JP" altLang="en-US" sz="900" b="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（４）悪臭及び害虫の発生防止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br>
                        <a:rPr kumimoji="1" lang="en-US" altLang="ja-JP" sz="900" b="0">
                          <a:solidFill>
                            <a:schemeClr val="tx1"/>
                          </a:solidFill>
                          <a:latin typeface="ＭＳ ゴシック" panose="020B0609070205080204" pitchFamily="49" charset="-128"/>
                          <a:ea typeface="ＭＳ ゴシック" panose="020B0609070205080204" pitchFamily="49" charset="-128"/>
                        </a:rPr>
                      </a:b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endParaRPr kumimoji="1" lang="ja-JP" altLang="en-US" sz="900" b="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dirty="0">
                          <a:solidFill>
                            <a:schemeClr val="tx1"/>
                          </a:solidFill>
                          <a:latin typeface="ＭＳ 明朝" panose="02020609040205080304" pitchFamily="17" charset="-128"/>
                          <a:ea typeface="ＭＳ 明朝" panose="02020609040205080304" pitchFamily="17" charset="-128"/>
                        </a:rPr>
                        <a:t>悪臭・害虫の発生防止・低減に努める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bl>
          </a:graphicData>
        </a:graphic>
      </p:graphicFrame>
      <p:graphicFrame>
        <p:nvGraphicFramePr>
          <p:cNvPr id="5" name="表 7">
            <a:extLst>
              <a:ext uri="{FF2B5EF4-FFF2-40B4-BE49-F238E27FC236}">
                <a16:creationId xmlns:a16="http://schemas.microsoft.com/office/drawing/2014/main" id="{6264049F-C1A0-6550-56A7-E9FDA87F5846}"/>
              </a:ext>
            </a:extLst>
          </p:cNvPr>
          <p:cNvGraphicFramePr>
            <a:graphicFrameLocks noGrp="1"/>
          </p:cNvGraphicFramePr>
          <p:nvPr>
            <p:extLst>
              <p:ext uri="{D42A27DB-BD31-4B8C-83A1-F6EECF244321}">
                <p14:modId xmlns:p14="http://schemas.microsoft.com/office/powerpoint/2010/main" val="458174212"/>
              </p:ext>
            </p:extLst>
          </p:nvPr>
        </p:nvGraphicFramePr>
        <p:xfrm>
          <a:off x="23932" y="961103"/>
          <a:ext cx="4901361" cy="1569720"/>
        </p:xfrm>
        <a:graphic>
          <a:graphicData uri="http://schemas.openxmlformats.org/drawingml/2006/table">
            <a:tbl>
              <a:tblPr firstRow="1" bandRow="1">
                <a:tableStyleId>{912C8C85-51F0-491E-9774-3900AFEF0FD7}</a:tableStyleId>
              </a:tblPr>
              <a:tblGrid>
                <a:gridCol w="268043">
                  <a:extLst>
                    <a:ext uri="{9D8B030D-6E8A-4147-A177-3AD203B41FA5}">
                      <a16:colId xmlns:a16="http://schemas.microsoft.com/office/drawing/2014/main" val="3966827443"/>
                    </a:ext>
                  </a:extLst>
                </a:gridCol>
                <a:gridCol w="574379">
                  <a:extLst>
                    <a:ext uri="{9D8B030D-6E8A-4147-A177-3AD203B41FA5}">
                      <a16:colId xmlns:a16="http://schemas.microsoft.com/office/drawing/2014/main" val="3756062049"/>
                    </a:ext>
                  </a:extLst>
                </a:gridCol>
                <a:gridCol w="3419320">
                  <a:extLst>
                    <a:ext uri="{9D8B030D-6E8A-4147-A177-3AD203B41FA5}">
                      <a16:colId xmlns:a16="http://schemas.microsoft.com/office/drawing/2014/main" val="2357388432"/>
                    </a:ext>
                  </a:extLst>
                </a:gridCol>
                <a:gridCol w="639619">
                  <a:extLst>
                    <a:ext uri="{9D8B030D-6E8A-4147-A177-3AD203B41FA5}">
                      <a16:colId xmlns:a16="http://schemas.microsoft.com/office/drawing/2014/main" val="505857850"/>
                    </a:ext>
                  </a:extLst>
                </a:gridCol>
              </a:tblGrid>
              <a:tr h="247741">
                <a:tc>
                  <a:txBody>
                    <a:bodyPr/>
                    <a:lstStyle/>
                    <a:p>
                      <a:pPr algn="ctr"/>
                      <a:endParaRPr kumimoji="1" lang="ja-JP" altLang="en-US" sz="12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a:solidFill>
                            <a:schemeClr val="tx1"/>
                          </a:solidFill>
                          <a:latin typeface="ＭＳ ゴシック" panose="020B0609070205080204" pitchFamily="49" charset="-128"/>
                          <a:ea typeface="ＭＳ ゴシック" panose="020B0609070205080204" pitchFamily="49" charset="-128"/>
                        </a:rPr>
                        <a:t>（１）適正な施肥　</a:t>
                      </a:r>
                      <a:endParaRPr kumimoji="1" lang="en-US" altLang="ja-JP" sz="1200" b="1">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endParaRPr kumimoji="1" lang="ja-JP" altLang="en-US" sz="900" b="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430854">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①</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a:solidFill>
                            <a:schemeClr val="tx1"/>
                          </a:solidFill>
                          <a:latin typeface="ＭＳ ゴシック" panose="020B0609070205080204" pitchFamily="49" charset="-128"/>
                          <a:ea typeface="ＭＳ ゴシック" panose="020B0609070205080204" pitchFamily="49" charset="-128"/>
                        </a:rPr>
                        <a:t>※</a:t>
                      </a:r>
                      <a:r>
                        <a:rPr kumimoji="1" lang="ja-JP" altLang="en-US" sz="1100" b="1">
                          <a:solidFill>
                            <a:schemeClr val="tx1"/>
                          </a:solidFill>
                          <a:latin typeface="ＭＳ ゴシック" panose="020B0609070205080204" pitchFamily="49" charset="-128"/>
                          <a:ea typeface="ＭＳ ゴシック" panose="020B0609070205080204" pitchFamily="49" charset="-128"/>
                        </a:rPr>
                        <a:t>藻場の維持管理等のための施肥を行う場合</a:t>
                      </a:r>
                      <a:endParaRPr kumimoji="1" lang="en-US" altLang="ja-JP" sz="1100" b="1">
                        <a:solidFill>
                          <a:schemeClr val="tx1"/>
                        </a:solidFill>
                        <a:latin typeface="ＭＳ ゴシック" panose="020B0609070205080204" pitchFamily="49" charset="-128"/>
                        <a:ea typeface="ＭＳ ゴシック" panose="020B0609070205080204" pitchFamily="49" charset="-128"/>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100" b="1">
                          <a:solidFill>
                            <a:schemeClr val="tx1"/>
                          </a:solidFill>
                          <a:latin typeface="ＭＳ ゴシック" panose="020B0609070205080204" pitchFamily="49" charset="-128"/>
                          <a:ea typeface="ＭＳ ゴシック" panose="020B0609070205080204" pitchFamily="49" charset="-128"/>
                        </a:rPr>
                        <a:t>（該当しない □）</a:t>
                      </a:r>
                      <a:endParaRPr kumimoji="1" lang="en-US" altLang="ja-JP" sz="1100" b="1">
                        <a:solidFill>
                          <a:schemeClr val="tx1"/>
                        </a:solidFill>
                        <a:latin typeface="ＭＳ ゴシック" panose="020B0609070205080204" pitchFamily="49" charset="-128"/>
                        <a:ea typeface="ＭＳ ゴシック" panose="020B0609070205080204" pitchFamily="49" charset="-128"/>
                      </a:endParaRPr>
                    </a:p>
                    <a:p>
                      <a:pPr algn="l"/>
                      <a:r>
                        <a:rPr kumimoji="1" lang="ja-JP" altLang="en-US" sz="1200" b="0">
                          <a:solidFill>
                            <a:schemeClr val="tx1"/>
                          </a:solidFill>
                          <a:latin typeface="ＭＳ 明朝" panose="02020609040205080304" pitchFamily="17" charset="-128"/>
                          <a:ea typeface="ＭＳ 明朝" panose="02020609040205080304" pitchFamily="17" charset="-128"/>
                        </a:rPr>
                        <a:t>肥料の適正な保管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430854">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dirty="0">
                          <a:solidFill>
                            <a:schemeClr val="tx1"/>
                          </a:solidFill>
                          <a:latin typeface="ＭＳ ゴシック" panose="020B0609070205080204" pitchFamily="49" charset="-128"/>
                          <a:ea typeface="ＭＳ ゴシック" panose="020B0609070205080204" pitchFamily="49" charset="-128"/>
                        </a:rPr>
                        <a:t>※</a:t>
                      </a:r>
                      <a:r>
                        <a:rPr kumimoji="1" lang="ja-JP" altLang="en-US" sz="1100" b="1" dirty="0">
                          <a:solidFill>
                            <a:schemeClr val="tx1"/>
                          </a:solidFill>
                          <a:latin typeface="ＭＳ ゴシック" panose="020B0609070205080204" pitchFamily="49" charset="-128"/>
                          <a:ea typeface="ＭＳ ゴシック" panose="020B0609070205080204" pitchFamily="49" charset="-128"/>
                        </a:rPr>
                        <a:t>藻場の維持管理等のための施肥を行う場合</a:t>
                      </a:r>
                      <a:endParaRPr kumimoji="1" lang="en-US" altLang="ja-JP" sz="1100" b="1" dirty="0">
                        <a:solidFill>
                          <a:schemeClr val="tx1"/>
                        </a:solidFill>
                        <a:latin typeface="ＭＳ ゴシック" panose="020B0609070205080204" pitchFamily="49" charset="-128"/>
                        <a:ea typeface="ＭＳ ゴシック" panose="020B0609070205080204" pitchFamily="49" charset="-128"/>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tx1"/>
                          </a:solidFill>
                          <a:latin typeface="ＭＳ ゴシック" panose="020B0609070205080204" pitchFamily="49" charset="-128"/>
                          <a:ea typeface="ＭＳ ゴシック" panose="020B0609070205080204" pitchFamily="49" charset="-128"/>
                        </a:rPr>
                        <a:t>（該当しない □）</a:t>
                      </a:r>
                      <a:endParaRPr kumimoji="1" lang="en-US" altLang="ja-JP" sz="1100" b="1" dirty="0">
                        <a:solidFill>
                          <a:schemeClr val="tx1"/>
                        </a:solidFill>
                        <a:latin typeface="ＭＳ ゴシック" panose="020B0609070205080204" pitchFamily="49" charset="-128"/>
                        <a:ea typeface="ＭＳ ゴシック" panose="020B0609070205080204" pitchFamily="49" charset="-128"/>
                      </a:endParaRPr>
                    </a:p>
                    <a:p>
                      <a:pPr algn="l"/>
                      <a:r>
                        <a:rPr kumimoji="1" lang="ja-JP" altLang="en-US" sz="1200" b="0" dirty="0">
                          <a:solidFill>
                            <a:schemeClr val="tx1"/>
                          </a:solidFill>
                          <a:latin typeface="ＭＳ 明朝" panose="02020609040205080304" pitchFamily="17" charset="-128"/>
                          <a:ea typeface="ＭＳ 明朝" panose="02020609040205080304" pitchFamily="17" charset="-128"/>
                        </a:rPr>
                        <a:t>肥料の使用状況等の記録・保存に努める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2159383"/>
                  </a:ext>
                </a:extLst>
              </a:tr>
            </a:tbl>
          </a:graphicData>
        </a:graphic>
      </p:graphicFrame>
      <p:graphicFrame>
        <p:nvGraphicFramePr>
          <p:cNvPr id="9" name="表 8">
            <a:extLst>
              <a:ext uri="{FF2B5EF4-FFF2-40B4-BE49-F238E27FC236}">
                <a16:creationId xmlns:a16="http://schemas.microsoft.com/office/drawing/2014/main" id="{D16D5F8D-1419-EC20-7A02-866C3F2B2C84}"/>
              </a:ext>
            </a:extLst>
          </p:cNvPr>
          <p:cNvGraphicFramePr>
            <a:graphicFrameLocks noGrp="1"/>
          </p:cNvGraphicFramePr>
          <p:nvPr>
            <p:extLst>
              <p:ext uri="{D42A27DB-BD31-4B8C-83A1-F6EECF244321}">
                <p14:modId xmlns:p14="http://schemas.microsoft.com/office/powerpoint/2010/main" val="2923412980"/>
              </p:ext>
            </p:extLst>
          </p:nvPr>
        </p:nvGraphicFramePr>
        <p:xfrm>
          <a:off x="22763" y="2556792"/>
          <a:ext cx="4901361" cy="807720"/>
        </p:xfrm>
        <a:graphic>
          <a:graphicData uri="http://schemas.openxmlformats.org/drawingml/2006/table">
            <a:tbl>
              <a:tblPr firstRow="1" bandRow="1">
                <a:tableStyleId>{912C8C85-51F0-491E-9774-3900AFEF0FD7}</a:tableStyleId>
              </a:tblPr>
              <a:tblGrid>
                <a:gridCol w="268043">
                  <a:extLst>
                    <a:ext uri="{9D8B030D-6E8A-4147-A177-3AD203B41FA5}">
                      <a16:colId xmlns:a16="http://schemas.microsoft.com/office/drawing/2014/main" val="3966827443"/>
                    </a:ext>
                  </a:extLst>
                </a:gridCol>
                <a:gridCol w="574379">
                  <a:extLst>
                    <a:ext uri="{9D8B030D-6E8A-4147-A177-3AD203B41FA5}">
                      <a16:colId xmlns:a16="http://schemas.microsoft.com/office/drawing/2014/main" val="3756062049"/>
                    </a:ext>
                  </a:extLst>
                </a:gridCol>
                <a:gridCol w="3428556">
                  <a:extLst>
                    <a:ext uri="{9D8B030D-6E8A-4147-A177-3AD203B41FA5}">
                      <a16:colId xmlns:a16="http://schemas.microsoft.com/office/drawing/2014/main" val="2357388432"/>
                    </a:ext>
                  </a:extLst>
                </a:gridCol>
                <a:gridCol w="630383">
                  <a:extLst>
                    <a:ext uri="{9D8B030D-6E8A-4147-A177-3AD203B41FA5}">
                      <a16:colId xmlns:a16="http://schemas.microsoft.com/office/drawing/2014/main" val="505857850"/>
                    </a:ext>
                  </a:extLst>
                </a:gridCol>
              </a:tblGrid>
              <a:tr h="277252">
                <a:tc>
                  <a:txBody>
                    <a:bodyPr/>
                    <a:lstStyle/>
                    <a:p>
                      <a:pPr algn="ctr"/>
                      <a:endParaRPr kumimoji="1" lang="ja-JP" altLang="en-US" sz="12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r>
                        <a:rPr kumimoji="1" lang="ja-JP" altLang="en-US" sz="900" b="0">
                          <a:solidFill>
                            <a:schemeClr val="tx1"/>
                          </a:solidFill>
                          <a:latin typeface="ＭＳ ゴシック" panose="020B0609070205080204" pitchFamily="49" charset="-128"/>
                          <a:ea typeface="ＭＳ ゴシック" panose="020B0609070205080204" pitchFamily="49" charset="-128"/>
                        </a:rPr>
                        <a:t>　　</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（２）適正な防除 　</a:t>
                      </a:r>
                      <a:endParaRPr kumimoji="1" lang="ja-JP" altLang="en-US" sz="1200" b="0" dirty="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35012">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dirty="0">
                          <a:solidFill>
                            <a:schemeClr val="tx1"/>
                          </a:solidFill>
                          <a:latin typeface="ＭＳ ゴシック" panose="020B0609070205080204" pitchFamily="49" charset="-128"/>
                          <a:ea typeface="ＭＳ ゴシック" panose="020B0609070205080204" pitchFamily="49" charset="-128"/>
                        </a:rPr>
                        <a:t>※</a:t>
                      </a:r>
                      <a:r>
                        <a:rPr kumimoji="1" lang="ja-JP" altLang="en-US" sz="1100" b="1" dirty="0">
                          <a:solidFill>
                            <a:schemeClr val="tx1"/>
                          </a:solidFill>
                          <a:latin typeface="ＭＳ ゴシック" panose="020B0609070205080204" pitchFamily="49" charset="-128"/>
                          <a:ea typeface="ＭＳ ゴシック" panose="020B0609070205080204" pitchFamily="49" charset="-128"/>
                        </a:rPr>
                        <a:t>養殖を行う場合（該当しない □）</a:t>
                      </a:r>
                      <a:endParaRPr kumimoji="1" lang="en-US" altLang="ja-JP" sz="1100" b="1" dirty="0">
                        <a:solidFill>
                          <a:schemeClr val="tx1"/>
                        </a:solidFill>
                        <a:latin typeface="ＭＳ ゴシック" panose="020B0609070205080204" pitchFamily="49" charset="-128"/>
                        <a:ea typeface="ＭＳ ゴシック" panose="020B0609070205080204" pitchFamily="49" charset="-128"/>
                      </a:endParaRPr>
                    </a:p>
                    <a:p>
                      <a:pPr algn="l"/>
                      <a:r>
                        <a:rPr kumimoji="1" lang="ja-JP" altLang="en-US" sz="1200" b="0" dirty="0">
                          <a:solidFill>
                            <a:schemeClr val="tx1"/>
                          </a:solidFill>
                          <a:latin typeface="ＭＳ 明朝" panose="02020609040205080304" pitchFamily="17" charset="-128"/>
                          <a:ea typeface="ＭＳ 明朝" panose="02020609040205080304" pitchFamily="17" charset="-128"/>
                        </a:rPr>
                        <a:t>水産用医薬品の適正な使用</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bl>
          </a:graphicData>
        </a:graphic>
      </p:graphicFrame>
      <p:sp>
        <p:nvSpPr>
          <p:cNvPr id="7" name="テキスト ボックス 6">
            <a:extLst>
              <a:ext uri="{FF2B5EF4-FFF2-40B4-BE49-F238E27FC236}">
                <a16:creationId xmlns:a16="http://schemas.microsoft.com/office/drawing/2014/main" id="{4E2A36B6-6AB6-2D5A-107D-17F7804C24DB}"/>
              </a:ext>
            </a:extLst>
          </p:cNvPr>
          <p:cNvSpPr txBox="1"/>
          <p:nvPr/>
        </p:nvSpPr>
        <p:spPr>
          <a:xfrm>
            <a:off x="-3336" y="66879"/>
            <a:ext cx="5144357" cy="815608"/>
          </a:xfrm>
          <a:prstGeom prst="rect">
            <a:avLst/>
          </a:prstGeom>
          <a:noFill/>
        </p:spPr>
        <p:txBody>
          <a:bodyPr wrap="none" lIns="91440" tIns="45720" rIns="91440" bIns="45720" rtlCol="0" anchor="t">
            <a:spAutoFit/>
          </a:bodyPr>
          <a:lstStyle/>
          <a:p>
            <a:r>
              <a:rPr kumimoji="1" lang="zh-TW" altLang="en-US" sz="1100" dirty="0">
                <a:latin typeface="Meiryo UI"/>
                <a:ea typeface="Meiryo UI"/>
              </a:rPr>
              <a:t>別記様式第１号　別添７－４（実施規程　第７関係）</a:t>
            </a:r>
            <a:endParaRPr kumimoji="1" lang="en-US" altLang="zh-TW" sz="1100" dirty="0">
              <a:latin typeface="Meiryo UI"/>
              <a:ea typeface="Meiryo UI"/>
            </a:endParaRPr>
          </a:p>
          <a:p>
            <a:r>
              <a:rPr kumimoji="1" lang="ja-JP" altLang="en-US" b="1" dirty="0">
                <a:latin typeface="Meiryo UI"/>
                <a:ea typeface="Meiryo UI"/>
              </a:rPr>
              <a:t>環境負荷低減のクロスコンプライアンス チェックシート</a:t>
            </a:r>
            <a:endParaRPr kumimoji="1" lang="en-US" altLang="ja-JP" b="1" dirty="0">
              <a:latin typeface="Meiryo UI"/>
              <a:ea typeface="Meiryo UI"/>
            </a:endParaRPr>
          </a:p>
          <a:p>
            <a:r>
              <a:rPr lang="ja-JP" altLang="en-US" b="1" dirty="0">
                <a:solidFill>
                  <a:prstClr val="black"/>
                </a:solidFill>
                <a:latin typeface="メイリオ"/>
                <a:ea typeface="メイリオ"/>
              </a:rPr>
              <a:t>（</a:t>
            </a:r>
            <a:r>
              <a:rPr kumimoji="0" lang="ja-JP" altLang="en-US"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漁業経営体向け</a:t>
            </a:r>
            <a:r>
              <a:rPr kumimoji="0" lang="ja-JP" altLang="en-US" b="1" i="0" u="none" strike="noStrike" kern="1200" cap="none" spc="0" normalizeH="0" baseline="0" noProof="0" dirty="0">
                <a:ln>
                  <a:noFill/>
                </a:ln>
                <a:solidFill>
                  <a:prstClr val="black"/>
                </a:solidFill>
                <a:effectLst/>
                <a:uLnTx/>
                <a:uFillTx/>
                <a:latin typeface="メイリオ"/>
                <a:ea typeface="メイリオ"/>
              </a:rPr>
              <a:t>）</a:t>
            </a:r>
            <a:endParaRPr kumimoji="1" lang="en-US" altLang="ja-JP" b="1" dirty="0">
              <a:latin typeface="Meiryo UI"/>
              <a:ea typeface="Meiryo UI"/>
            </a:endParaRPr>
          </a:p>
        </p:txBody>
      </p:sp>
      <p:sp>
        <p:nvSpPr>
          <p:cNvPr id="8" name="テキスト ボックス 7">
            <a:extLst>
              <a:ext uri="{FF2B5EF4-FFF2-40B4-BE49-F238E27FC236}">
                <a16:creationId xmlns:a16="http://schemas.microsoft.com/office/drawing/2014/main" id="{9985D023-2947-F438-9131-45358353F8A4}"/>
              </a:ext>
            </a:extLst>
          </p:cNvPr>
          <p:cNvSpPr txBox="1"/>
          <p:nvPr/>
        </p:nvSpPr>
        <p:spPr>
          <a:xfrm>
            <a:off x="4981876" y="5790823"/>
            <a:ext cx="4872011" cy="430887"/>
          </a:xfrm>
          <a:prstGeom prst="rect">
            <a:avLst/>
          </a:prstGeom>
          <a:noFill/>
        </p:spPr>
        <p:txBody>
          <a:bodyPr wrap="square" rtlCol="0">
            <a:spAutoFit/>
          </a:bodyPr>
          <a:lstStyle/>
          <a:p>
            <a:r>
              <a:rPr kumimoji="1" lang="ja-JP" altLang="en-US" sz="1100" dirty="0">
                <a:latin typeface="ＭＳ 明朝" panose="02020609040205080304" pitchFamily="17" charset="-128"/>
                <a:ea typeface="ＭＳ 明朝" panose="02020609040205080304" pitchFamily="17" charset="-128"/>
              </a:rPr>
              <a:t>注　</a:t>
            </a:r>
            <a:r>
              <a:rPr kumimoji="1" lang="en-US" altLang="ja-JP" sz="1100" dirty="0">
                <a:latin typeface="ＭＳ 明朝" panose="02020609040205080304" pitchFamily="17" charset="-128"/>
                <a:ea typeface="ＭＳ 明朝" panose="02020609040205080304" pitchFamily="17" charset="-128"/>
              </a:rPr>
              <a:t>※</a:t>
            </a:r>
            <a:r>
              <a:rPr kumimoji="1" lang="ja-JP" altLang="en-US" sz="1100" dirty="0">
                <a:latin typeface="ＭＳ 明朝" panose="02020609040205080304" pitchFamily="17" charset="-128"/>
                <a:ea typeface="ＭＳ 明朝" panose="02020609040205080304" pitchFamily="17" charset="-128"/>
              </a:rPr>
              <a:t>の記載内容に「該当しない」場合には□にチェックしてください。この場合、当該項目の申請時・報告時のチェックは不要です。</a:t>
            </a:r>
            <a:endParaRPr kumimoji="1" lang="en-US" altLang="ja-JP" sz="1100" dirty="0">
              <a:latin typeface="ＭＳ 明朝" panose="02020609040205080304" pitchFamily="17" charset="-128"/>
              <a:ea typeface="ＭＳ 明朝" panose="02020609040205080304" pitchFamily="17" charset="-128"/>
            </a:endParaRPr>
          </a:p>
        </p:txBody>
      </p:sp>
      <p:sp>
        <p:nvSpPr>
          <p:cNvPr id="3" name="テキスト ボックス 2">
            <a:extLst>
              <a:ext uri="{FF2B5EF4-FFF2-40B4-BE49-F238E27FC236}">
                <a16:creationId xmlns:a16="http://schemas.microsoft.com/office/drawing/2014/main" id="{B8E31542-E3EE-61AF-B146-83A1C38C5299}"/>
              </a:ext>
            </a:extLst>
          </p:cNvPr>
          <p:cNvSpPr txBox="1"/>
          <p:nvPr/>
        </p:nvSpPr>
        <p:spPr>
          <a:xfrm>
            <a:off x="9050318" y="326185"/>
            <a:ext cx="923843" cy="369332"/>
          </a:xfrm>
          <a:prstGeom prst="rect">
            <a:avLst/>
          </a:prstGeom>
          <a:noFill/>
        </p:spPr>
        <p:txBody>
          <a:bodyPr wrap="none" rtlCol="0">
            <a:spAutoFit/>
          </a:bodyPr>
          <a:lstStyle/>
          <a:p>
            <a:r>
              <a:rPr kumimoji="1" lang="en-US" altLang="ja-JP" dirty="0">
                <a:latin typeface="Meiryo UI" panose="020B0604030504040204" pitchFamily="50" charset="-128"/>
                <a:ea typeface="Meiryo UI" panose="020B0604030504040204" pitchFamily="50" charset="-128"/>
              </a:rPr>
              <a:t>Ver2.1</a:t>
            </a:r>
            <a:endParaRPr kumimoji="1" lang="ja-JP" altLang="en-US" dirty="0">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F24788A0-F033-ACD5-5083-17F0DB27824D}"/>
              </a:ext>
            </a:extLst>
          </p:cNvPr>
          <p:cNvSpPr txBox="1"/>
          <p:nvPr/>
        </p:nvSpPr>
        <p:spPr>
          <a:xfrm>
            <a:off x="5222368" y="46928"/>
            <a:ext cx="3877985" cy="830997"/>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kumimoji="1" lang="ja-JP" altLang="en-US" sz="1200" dirty="0">
                <a:latin typeface="ＭＳ ゴシック" panose="020B0609070205080204" pitchFamily="49" charset="-128"/>
                <a:ea typeface="ＭＳ ゴシック" panose="020B0609070205080204" pitchFamily="49" charset="-128"/>
              </a:rPr>
              <a:t>事業名：</a:t>
            </a:r>
            <a:r>
              <a:rPr kumimoji="1" lang="ja-JP" altLang="en-US" sz="1200" u="sng" dirty="0">
                <a:latin typeface="ＭＳ ゴシック" panose="020B0609070205080204" pitchFamily="49" charset="-128"/>
                <a:ea typeface="ＭＳ ゴシック" panose="020B0609070205080204" pitchFamily="49" charset="-128"/>
              </a:rPr>
              <a:t>　　　　　　　　　　　　　　　　　　　　</a:t>
            </a:r>
            <a:endParaRPr kumimoji="1" lang="en-US" altLang="ja-JP" sz="1200" u="sng" dirty="0">
              <a:latin typeface="ＭＳ ゴシック" panose="020B0609070205080204" pitchFamily="49" charset="-128"/>
              <a:ea typeface="ＭＳ ゴシック" panose="020B0609070205080204" pitchFamily="49" charset="-128"/>
            </a:endParaRPr>
          </a:p>
          <a:p>
            <a:r>
              <a:rPr kumimoji="1" lang="ja-JP" altLang="en-US" sz="1200" dirty="0">
                <a:latin typeface="ＭＳ ゴシック" panose="020B0609070205080204" pitchFamily="49" charset="-128"/>
                <a:ea typeface="ＭＳ ゴシック" panose="020B0609070205080204" pitchFamily="49" charset="-128"/>
              </a:rPr>
              <a:t>組織名・代表者氏名：</a:t>
            </a:r>
            <a:r>
              <a:rPr kumimoji="1" lang="ja-JP" altLang="en-US" sz="1200" u="sng" dirty="0">
                <a:latin typeface="ＭＳ ゴシック" panose="020B0609070205080204" pitchFamily="49" charset="-128"/>
                <a:ea typeface="ＭＳ ゴシック" panose="020B0609070205080204" pitchFamily="49" charset="-128"/>
              </a:rPr>
              <a:t>　　　　　　　　　　　　　　</a:t>
            </a:r>
            <a:endParaRPr kumimoji="1" lang="en-US" altLang="ja-JP" sz="1200" u="sng" dirty="0">
              <a:latin typeface="ＭＳ ゴシック" panose="020B0609070205080204" pitchFamily="49" charset="-128"/>
              <a:ea typeface="ＭＳ ゴシック" panose="020B0609070205080204" pitchFamily="49" charset="-128"/>
            </a:endParaRPr>
          </a:p>
          <a:p>
            <a:r>
              <a:rPr kumimoji="1" lang="ja-JP" altLang="en-US" sz="1200" dirty="0">
                <a:latin typeface="ＭＳ ゴシック" panose="020B0609070205080204" pitchFamily="49" charset="-128"/>
                <a:ea typeface="ＭＳ ゴシック" panose="020B0609070205080204" pitchFamily="49" charset="-128"/>
              </a:rPr>
              <a:t>住所：</a:t>
            </a:r>
            <a:r>
              <a:rPr kumimoji="1" lang="ja-JP" altLang="en-US" sz="1200" u="sng" dirty="0">
                <a:latin typeface="ＭＳ ゴシック" panose="020B0609070205080204" pitchFamily="49" charset="-128"/>
                <a:ea typeface="ＭＳ ゴシック" panose="020B0609070205080204" pitchFamily="49" charset="-128"/>
              </a:rPr>
              <a:t>　　　　　　　　　　　　　　　　　　　　　</a:t>
            </a:r>
            <a:endParaRPr kumimoji="1" lang="en-US" altLang="ja-JP" sz="1200" u="sng" dirty="0">
              <a:latin typeface="ＭＳ ゴシック" panose="020B0609070205080204" pitchFamily="49" charset="-128"/>
              <a:ea typeface="ＭＳ ゴシック" panose="020B0609070205080204" pitchFamily="49" charset="-128"/>
            </a:endParaRPr>
          </a:p>
          <a:p>
            <a:r>
              <a:rPr kumimoji="1" lang="ja-JP" altLang="en-US" sz="1200" dirty="0">
                <a:latin typeface="ＭＳ ゴシック" panose="020B0609070205080204" pitchFamily="49" charset="-128"/>
                <a:ea typeface="ＭＳ ゴシック" panose="020B0609070205080204" pitchFamily="49" charset="-128"/>
              </a:rPr>
              <a:t>連絡先：</a:t>
            </a:r>
            <a:r>
              <a:rPr kumimoji="1" lang="ja-JP" altLang="en-US" sz="1200" u="sng" dirty="0">
                <a:latin typeface="ＭＳ ゴシック" panose="020B0609070205080204" pitchFamily="49" charset="-128"/>
                <a:ea typeface="ＭＳ ゴシック" panose="020B0609070205080204" pitchFamily="49" charset="-128"/>
              </a:rPr>
              <a:t>　　　　　　　　　　　　　　　　　　　　</a:t>
            </a:r>
          </a:p>
        </p:txBody>
      </p:sp>
      <p:sp>
        <p:nvSpPr>
          <p:cNvPr id="10" name="テキスト ボックス 9">
            <a:extLst>
              <a:ext uri="{FF2B5EF4-FFF2-40B4-BE49-F238E27FC236}">
                <a16:creationId xmlns:a16="http://schemas.microsoft.com/office/drawing/2014/main" id="{82C176C6-F53B-FE58-CC3E-D718E3FB6E16}"/>
              </a:ext>
            </a:extLst>
          </p:cNvPr>
          <p:cNvSpPr txBox="1"/>
          <p:nvPr/>
        </p:nvSpPr>
        <p:spPr>
          <a:xfrm>
            <a:off x="4953000" y="4601272"/>
            <a:ext cx="4872011" cy="1107996"/>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kumimoji="1" lang="ja-JP" altLang="en-US" sz="1100" dirty="0">
                <a:latin typeface="ＭＳ ゴシック" panose="020B0609070205080204" pitchFamily="49" charset="-128"/>
                <a:ea typeface="ＭＳ ゴシック" panose="020B0609070205080204" pitchFamily="49" charset="-128"/>
              </a:rPr>
              <a:t>＜報告内容の確認と個人情報の取り扱いについて＞</a:t>
            </a:r>
            <a:endParaRPr kumimoji="1" lang="en-US" altLang="ja-JP" sz="1100" dirty="0">
              <a:latin typeface="ＭＳ ゴシック" panose="020B0609070205080204" pitchFamily="49" charset="-128"/>
              <a:ea typeface="ＭＳ ゴシック" panose="020B0609070205080204" pitchFamily="49" charset="-128"/>
            </a:endParaRPr>
          </a:p>
          <a:p>
            <a:pPr marL="176213" indent="-176213"/>
            <a:r>
              <a:rPr kumimoji="1" lang="ja-JP" altLang="en-US" sz="1100" dirty="0">
                <a:latin typeface="ＭＳ ゴシック" panose="020B0609070205080204" pitchFamily="49" charset="-128"/>
                <a:ea typeface="ＭＳ ゴシック" panose="020B0609070205080204" pitchFamily="49" charset="-128"/>
              </a:rPr>
              <a:t>・　本チェックシートにて報告された内容については、農林水産省が対象者を抽出し、実施状況の確認を行います。</a:t>
            </a:r>
            <a:endParaRPr kumimoji="1" lang="en-US" altLang="ja-JP" sz="1100" dirty="0">
              <a:latin typeface="ＭＳ ゴシック" panose="020B0609070205080204" pitchFamily="49" charset="-128"/>
              <a:ea typeface="ＭＳ ゴシック" panose="020B0609070205080204" pitchFamily="49" charset="-128"/>
            </a:endParaRPr>
          </a:p>
          <a:p>
            <a:pPr marL="176213" indent="-176213"/>
            <a:r>
              <a:rPr kumimoji="1" lang="ja-JP" altLang="en-US" sz="1100" dirty="0">
                <a:latin typeface="ＭＳ ゴシック" panose="020B0609070205080204" pitchFamily="49" charset="-128"/>
                <a:ea typeface="ＭＳ ゴシック" panose="020B0609070205080204" pitchFamily="49" charset="-128"/>
              </a:rPr>
              <a:t>・　記入いただいた個人情報については、本チェックシートの実施状況確認のために農林水産省で使用し、ご本人の同意がなければ第三者に提供することはありません。</a:t>
            </a:r>
            <a:endParaRPr kumimoji="1" lang="en-US" altLang="ja-JP" sz="1100" dirty="0">
              <a:latin typeface="ＭＳ ゴシック" panose="020B0609070205080204" pitchFamily="49" charset="-128"/>
              <a:ea typeface="ＭＳ ゴシック" panose="020B0609070205080204" pitchFamily="49" charset="-128"/>
            </a:endParaRPr>
          </a:p>
        </p:txBody>
      </p:sp>
      <p:sp>
        <p:nvSpPr>
          <p:cNvPr id="12" name="テキスト ボックス 11">
            <a:extLst>
              <a:ext uri="{FF2B5EF4-FFF2-40B4-BE49-F238E27FC236}">
                <a16:creationId xmlns:a16="http://schemas.microsoft.com/office/drawing/2014/main" id="{313C1DAE-1BE5-49EC-4D98-407B6055F2A0}"/>
              </a:ext>
            </a:extLst>
          </p:cNvPr>
          <p:cNvSpPr txBox="1"/>
          <p:nvPr/>
        </p:nvSpPr>
        <p:spPr>
          <a:xfrm>
            <a:off x="7430989" y="5513824"/>
            <a:ext cx="2492990" cy="276999"/>
          </a:xfrm>
          <a:prstGeom prst="rect">
            <a:avLst/>
          </a:prstGeom>
          <a:noFill/>
        </p:spPr>
        <p:txBody>
          <a:bodyPr wrap="none" rtlCol="0">
            <a:spAutoFit/>
          </a:bodyPr>
          <a:lstStyle/>
          <a:p>
            <a:r>
              <a:rPr kumimoji="1" lang="ja-JP" altLang="en-US" sz="1200" dirty="0">
                <a:latin typeface="ＭＳ ゴシック" panose="020B0609070205080204" pitchFamily="49" charset="-128"/>
                <a:ea typeface="ＭＳ ゴシック" panose="020B0609070205080204" pitchFamily="49" charset="-128"/>
              </a:rPr>
              <a:t>上記について、確認しました→</a:t>
            </a:r>
            <a:r>
              <a:rPr kumimoji="1" lang="ja-JP" altLang="en-US" sz="1200" b="0" dirty="0">
                <a:solidFill>
                  <a:schemeClr val="tx1"/>
                </a:solidFill>
                <a:latin typeface="ＭＳ ゴシック" panose="020B0609070205080204" pitchFamily="49" charset="-128"/>
                <a:ea typeface="ＭＳ ゴシック" panose="020B0609070205080204" pitchFamily="49" charset="-128"/>
              </a:rPr>
              <a:t>□</a:t>
            </a:r>
          </a:p>
        </p:txBody>
      </p:sp>
      <p:sp>
        <p:nvSpPr>
          <p:cNvPr id="13" name="正方形/長方形 12">
            <a:extLst>
              <a:ext uri="{FF2B5EF4-FFF2-40B4-BE49-F238E27FC236}">
                <a16:creationId xmlns:a16="http://schemas.microsoft.com/office/drawing/2014/main" id="{F9491485-6267-B077-9178-FEDAB81AB6FA}"/>
              </a:ext>
            </a:extLst>
          </p:cNvPr>
          <p:cNvSpPr/>
          <p:nvPr/>
        </p:nvSpPr>
        <p:spPr>
          <a:xfrm>
            <a:off x="5033989" y="4649130"/>
            <a:ext cx="4800258" cy="1107996"/>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8407536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線コネクタ 3">
            <a:extLst>
              <a:ext uri="{FF2B5EF4-FFF2-40B4-BE49-F238E27FC236}">
                <a16:creationId xmlns:a16="http://schemas.microsoft.com/office/drawing/2014/main" id="{A7BF22A4-7A6B-272F-D315-F3BDF0C37416}"/>
              </a:ext>
            </a:extLst>
          </p:cNvPr>
          <p:cNvCxnSpPr>
            <a:cxnSpLocks/>
          </p:cNvCxnSpPr>
          <p:nvPr/>
        </p:nvCxnSpPr>
        <p:spPr>
          <a:xfrm>
            <a:off x="0" y="925819"/>
            <a:ext cx="9905999" cy="0"/>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graphicFrame>
        <p:nvGraphicFramePr>
          <p:cNvPr id="11" name="表 10">
            <a:extLst>
              <a:ext uri="{FF2B5EF4-FFF2-40B4-BE49-F238E27FC236}">
                <a16:creationId xmlns:a16="http://schemas.microsoft.com/office/drawing/2014/main" id="{0BCC65C3-0CA5-92FC-6AB0-D2833EE1340F}"/>
              </a:ext>
            </a:extLst>
          </p:cNvPr>
          <p:cNvGraphicFramePr>
            <a:graphicFrameLocks noGrp="1"/>
          </p:cNvGraphicFramePr>
          <p:nvPr>
            <p:extLst>
              <p:ext uri="{D42A27DB-BD31-4B8C-83A1-F6EECF244321}">
                <p14:modId xmlns:p14="http://schemas.microsoft.com/office/powerpoint/2010/main" val="1438850810"/>
              </p:ext>
            </p:extLst>
          </p:nvPr>
        </p:nvGraphicFramePr>
        <p:xfrm>
          <a:off x="5056583" y="2422673"/>
          <a:ext cx="4809000" cy="2164080"/>
        </p:xfrm>
        <a:graphic>
          <a:graphicData uri="http://schemas.openxmlformats.org/drawingml/2006/table">
            <a:tbl>
              <a:tblPr firstRow="1" bandRow="1">
                <a:tableStyleId>{912C8C85-51F0-491E-9774-3900AFEF0FD7}</a:tableStyleId>
              </a:tblPr>
              <a:tblGrid>
                <a:gridCol w="262992">
                  <a:extLst>
                    <a:ext uri="{9D8B030D-6E8A-4147-A177-3AD203B41FA5}">
                      <a16:colId xmlns:a16="http://schemas.microsoft.com/office/drawing/2014/main" val="3966827443"/>
                    </a:ext>
                  </a:extLst>
                </a:gridCol>
                <a:gridCol w="563555">
                  <a:extLst>
                    <a:ext uri="{9D8B030D-6E8A-4147-A177-3AD203B41FA5}">
                      <a16:colId xmlns:a16="http://schemas.microsoft.com/office/drawing/2014/main" val="3756062049"/>
                    </a:ext>
                  </a:extLst>
                </a:gridCol>
                <a:gridCol w="3343997">
                  <a:extLst>
                    <a:ext uri="{9D8B030D-6E8A-4147-A177-3AD203B41FA5}">
                      <a16:colId xmlns:a16="http://schemas.microsoft.com/office/drawing/2014/main" val="2357388432"/>
                    </a:ext>
                  </a:extLst>
                </a:gridCol>
                <a:gridCol w="638456">
                  <a:extLst>
                    <a:ext uri="{9D8B030D-6E8A-4147-A177-3AD203B41FA5}">
                      <a16:colId xmlns:a16="http://schemas.microsoft.com/office/drawing/2014/main" val="505857850"/>
                    </a:ext>
                  </a:extLst>
                </a:gridCol>
              </a:tblGrid>
              <a:tr h="282828">
                <a:tc>
                  <a:txBody>
                    <a:bodyPr/>
                    <a:lstStyle/>
                    <a:p>
                      <a:pPr algn="ctr"/>
                      <a:endParaRPr kumimoji="1" lang="ja-JP" altLang="en-US" sz="12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（７）環境関係法令の遵守等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299224">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⑫</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みどりの食料システム戦略の理解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299224">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⑬</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dirty="0">
                          <a:solidFill>
                            <a:schemeClr val="tx1"/>
                          </a:solidFill>
                          <a:latin typeface="ＭＳ 明朝" panose="02020609040205080304" pitchFamily="17" charset="-128"/>
                          <a:ea typeface="ＭＳ 明朝" panose="02020609040205080304" pitchFamily="17" charset="-128"/>
                        </a:rPr>
                        <a:t>関係法令の遵守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368906">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⑭</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環境配慮の取組方針の策定や研修の実施に努める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93739219"/>
                  </a:ext>
                </a:extLst>
              </a:tr>
              <a:tr h="356609">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a:solidFill>
                            <a:schemeClr val="tx1"/>
                          </a:solidFill>
                          <a:latin typeface="ＭＳ ゴシック" panose="020B0609070205080204" pitchFamily="49" charset="-128"/>
                          <a:ea typeface="ＭＳ ゴシック" panose="020B0609070205080204" pitchFamily="49" charset="-128"/>
                        </a:rPr>
                        <a:t>※</a:t>
                      </a:r>
                      <a:r>
                        <a:rPr kumimoji="1" lang="ja-JP" altLang="en-US" sz="1100" b="1">
                          <a:solidFill>
                            <a:schemeClr val="tx1"/>
                          </a:solidFill>
                          <a:latin typeface="ＭＳ ゴシック" panose="020B0609070205080204" pitchFamily="49" charset="-128"/>
                          <a:ea typeface="ＭＳ ゴシック" panose="020B0609070205080204" pitchFamily="49" charset="-128"/>
                        </a:rPr>
                        <a:t>機械等を扱う事業者である場合（該当しない □）</a:t>
                      </a:r>
                      <a:endParaRPr kumimoji="1" lang="en-US" altLang="ja-JP" sz="1100" b="1">
                        <a:solidFill>
                          <a:schemeClr val="tx1"/>
                        </a:solidFill>
                        <a:latin typeface="ＭＳ ゴシック" panose="020B0609070205080204" pitchFamily="49" charset="-128"/>
                        <a:ea typeface="ＭＳ ゴシック" panose="020B0609070205080204" pitchFamily="49" charset="-128"/>
                      </a:endParaRPr>
                    </a:p>
                    <a:p>
                      <a:pPr algn="l"/>
                      <a:r>
                        <a:rPr kumimoji="1" lang="ja-JP" altLang="en-US" sz="1200" b="0">
                          <a:solidFill>
                            <a:schemeClr val="tx1"/>
                          </a:solidFill>
                          <a:latin typeface="ＭＳ 明朝" panose="02020609040205080304" pitchFamily="17" charset="-128"/>
                          <a:ea typeface="ＭＳ 明朝" panose="02020609040205080304" pitchFamily="17" charset="-128"/>
                        </a:rPr>
                        <a:t>機械等の適切な整備と管理に努める</a:t>
                      </a:r>
                    </a:p>
                  </a:txBody>
                  <a:tcPr marL="3600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98685970"/>
                  </a:ext>
                </a:extLst>
              </a:tr>
              <a:tr h="299224">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⑯</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正しい知識に基づく作業安全に努める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14092227"/>
                  </a:ext>
                </a:extLst>
              </a:tr>
            </a:tbl>
          </a:graphicData>
        </a:graphic>
      </p:graphicFrame>
      <p:graphicFrame>
        <p:nvGraphicFramePr>
          <p:cNvPr id="12" name="表 7">
            <a:extLst>
              <a:ext uri="{FF2B5EF4-FFF2-40B4-BE49-F238E27FC236}">
                <a16:creationId xmlns:a16="http://schemas.microsoft.com/office/drawing/2014/main" id="{DAFB1B75-1EB8-7D0F-BA61-9B1B957FFDC6}"/>
              </a:ext>
            </a:extLst>
          </p:cNvPr>
          <p:cNvGraphicFramePr>
            <a:graphicFrameLocks noGrp="1"/>
          </p:cNvGraphicFramePr>
          <p:nvPr>
            <p:extLst>
              <p:ext uri="{D42A27DB-BD31-4B8C-83A1-F6EECF244321}">
                <p14:modId xmlns:p14="http://schemas.microsoft.com/office/powerpoint/2010/main" val="3494754308"/>
              </p:ext>
            </p:extLst>
          </p:nvPr>
        </p:nvGraphicFramePr>
        <p:xfrm>
          <a:off x="5056583" y="981944"/>
          <a:ext cx="4809000" cy="1402080"/>
        </p:xfrm>
        <a:graphic>
          <a:graphicData uri="http://schemas.openxmlformats.org/drawingml/2006/table">
            <a:tbl>
              <a:tblPr firstRow="1" bandRow="1">
                <a:tableStyleId>{912C8C85-51F0-491E-9774-3900AFEF0FD7}</a:tableStyleId>
              </a:tblPr>
              <a:tblGrid>
                <a:gridCol w="262992">
                  <a:extLst>
                    <a:ext uri="{9D8B030D-6E8A-4147-A177-3AD203B41FA5}">
                      <a16:colId xmlns:a16="http://schemas.microsoft.com/office/drawing/2014/main" val="3966827443"/>
                    </a:ext>
                  </a:extLst>
                </a:gridCol>
                <a:gridCol w="563555">
                  <a:extLst>
                    <a:ext uri="{9D8B030D-6E8A-4147-A177-3AD203B41FA5}">
                      <a16:colId xmlns:a16="http://schemas.microsoft.com/office/drawing/2014/main" val="3756062049"/>
                    </a:ext>
                  </a:extLst>
                </a:gridCol>
                <a:gridCol w="3334761">
                  <a:extLst>
                    <a:ext uri="{9D8B030D-6E8A-4147-A177-3AD203B41FA5}">
                      <a16:colId xmlns:a16="http://schemas.microsoft.com/office/drawing/2014/main" val="2357388432"/>
                    </a:ext>
                  </a:extLst>
                </a:gridCol>
                <a:gridCol w="647692">
                  <a:extLst>
                    <a:ext uri="{9D8B030D-6E8A-4147-A177-3AD203B41FA5}">
                      <a16:colId xmlns:a16="http://schemas.microsoft.com/office/drawing/2014/main" val="505857850"/>
                    </a:ext>
                  </a:extLst>
                </a:gridCol>
              </a:tblGrid>
              <a:tr h="329920">
                <a:tc>
                  <a:txBody>
                    <a:bodyPr/>
                    <a:lstStyle/>
                    <a:p>
                      <a:pPr algn="ctr"/>
                      <a:endParaRPr kumimoji="1" lang="ja-JP" altLang="en-US" sz="12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br>
                        <a:rPr kumimoji="1" lang="en-US" altLang="ja-JP" sz="900" b="0">
                          <a:solidFill>
                            <a:schemeClr val="tx1"/>
                          </a:solidFill>
                          <a:latin typeface="ＭＳ ゴシック" panose="020B0609070205080204" pitchFamily="49" charset="-128"/>
                          <a:ea typeface="ＭＳ ゴシック" panose="020B0609070205080204" pitchFamily="49" charset="-128"/>
                        </a:rPr>
                      </a:b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endParaRPr kumimoji="1" lang="ja-JP" altLang="en-US" sz="900" b="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（６）生物多様性への悪影響の防止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br>
                        <a:rPr kumimoji="1" lang="en-US" altLang="ja-JP" sz="900" b="0">
                          <a:solidFill>
                            <a:schemeClr val="tx1"/>
                          </a:solidFill>
                          <a:latin typeface="ＭＳ ゴシック" panose="020B0609070205080204" pitchFamily="49" charset="-128"/>
                          <a:ea typeface="ＭＳ ゴシック" panose="020B0609070205080204" pitchFamily="49" charset="-128"/>
                        </a:rPr>
                      </a:b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endParaRPr kumimoji="1" lang="ja-JP" altLang="en-US" sz="900" b="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573773">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⑩</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2075" marR="0" lvl="0" indent="-92075" algn="l" defTabSz="914400" rtl="0" eaLnBrk="1" fontAlgn="auto" latinLnBrk="0" hangingPunct="1">
                        <a:lnSpc>
                          <a:spcPct val="100000"/>
                        </a:lnSpc>
                        <a:spcBef>
                          <a:spcPts val="0"/>
                        </a:spcBef>
                        <a:spcAft>
                          <a:spcPts val="0"/>
                        </a:spcAft>
                        <a:buClrTx/>
                        <a:buSzTx/>
                        <a:buFontTx/>
                        <a:buNone/>
                        <a:tabLst/>
                        <a:defRPr/>
                      </a:pPr>
                      <a:r>
                        <a:rPr kumimoji="1" lang="en-US" altLang="ja-JP" sz="1100" b="1">
                          <a:solidFill>
                            <a:schemeClr val="tx1"/>
                          </a:solidFill>
                          <a:latin typeface="ＭＳ ゴシック" panose="020B0609070205080204" pitchFamily="49" charset="-128"/>
                          <a:ea typeface="ＭＳ ゴシック" panose="020B0609070205080204" pitchFamily="49" charset="-128"/>
                        </a:rPr>
                        <a:t>※</a:t>
                      </a:r>
                      <a:r>
                        <a:rPr kumimoji="1" lang="ja-JP" altLang="en-US" sz="1100" b="1">
                          <a:solidFill>
                            <a:schemeClr val="tx1"/>
                          </a:solidFill>
                          <a:latin typeface="ＭＳ ゴシック" panose="020B0609070205080204" pitchFamily="49" charset="-128"/>
                          <a:ea typeface="ＭＳ ゴシック" panose="020B0609070205080204" pitchFamily="49" charset="-128"/>
                        </a:rPr>
                        <a:t>生物多様性への影響が想定される工事等を実施する場合（該当しない □）</a:t>
                      </a:r>
                      <a:endParaRPr kumimoji="1" lang="en-US" altLang="ja-JP" sz="1100" b="1">
                        <a:solidFill>
                          <a:schemeClr val="tx1"/>
                        </a:solidFill>
                        <a:latin typeface="ＭＳ ゴシック" panose="020B0609070205080204" pitchFamily="49" charset="-128"/>
                        <a:ea typeface="ＭＳ ゴシック" panose="020B0609070205080204" pitchFamily="49" charset="-128"/>
                      </a:endParaRPr>
                    </a:p>
                    <a:p>
                      <a:pPr algn="l"/>
                      <a:r>
                        <a:rPr kumimoji="1" lang="ja-JP" altLang="en-US" sz="1200" b="0">
                          <a:solidFill>
                            <a:schemeClr val="tx1"/>
                          </a:solidFill>
                          <a:latin typeface="ＭＳ 明朝" panose="02020609040205080304" pitchFamily="17" charset="-128"/>
                          <a:ea typeface="ＭＳ 明朝" panose="02020609040205080304" pitchFamily="17" charset="-128"/>
                        </a:rPr>
                        <a:t>生物多様性に配慮した事業実施に努める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415985">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⑪</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a:solidFill>
                            <a:schemeClr val="tx1"/>
                          </a:solidFill>
                          <a:latin typeface="ＭＳ ゴシック" panose="020B0609070205080204" pitchFamily="49" charset="-128"/>
                          <a:ea typeface="ＭＳ ゴシック" panose="020B0609070205080204" pitchFamily="49" charset="-128"/>
                        </a:rPr>
                        <a:t>※</a:t>
                      </a:r>
                      <a:r>
                        <a:rPr kumimoji="1" lang="ja-JP" altLang="en-US" sz="1100" b="1">
                          <a:solidFill>
                            <a:schemeClr val="tx1"/>
                          </a:solidFill>
                          <a:latin typeface="ＭＳ ゴシック" panose="020B0609070205080204" pitchFamily="49" charset="-128"/>
                          <a:ea typeface="ＭＳ ゴシック" panose="020B0609070205080204" pitchFamily="49" charset="-128"/>
                        </a:rPr>
                        <a:t>特定事業場である場合（該当しない □）</a:t>
                      </a:r>
                    </a:p>
                    <a:p>
                      <a:pPr algn="l"/>
                      <a:r>
                        <a:rPr kumimoji="1" lang="ja-JP" altLang="en-US" sz="1200" b="0">
                          <a:solidFill>
                            <a:schemeClr val="tx1"/>
                          </a:solidFill>
                          <a:latin typeface="ＭＳ 明朝" panose="02020609040205080304" pitchFamily="17" charset="-128"/>
                          <a:ea typeface="ＭＳ 明朝" panose="02020609040205080304" pitchFamily="17" charset="-128"/>
                        </a:rPr>
                        <a:t>排水処理に係る水質汚濁防止法の遵守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826925"/>
                  </a:ext>
                </a:extLst>
              </a:tr>
            </a:tbl>
          </a:graphicData>
        </a:graphic>
      </p:graphicFrame>
      <p:graphicFrame>
        <p:nvGraphicFramePr>
          <p:cNvPr id="13" name="表 7">
            <a:extLst>
              <a:ext uri="{FF2B5EF4-FFF2-40B4-BE49-F238E27FC236}">
                <a16:creationId xmlns:a16="http://schemas.microsoft.com/office/drawing/2014/main" id="{40D796B1-BC60-364D-44F5-23F85F4F9C43}"/>
              </a:ext>
            </a:extLst>
          </p:cNvPr>
          <p:cNvGraphicFramePr>
            <a:graphicFrameLocks noGrp="1"/>
          </p:cNvGraphicFramePr>
          <p:nvPr>
            <p:extLst>
              <p:ext uri="{D42A27DB-BD31-4B8C-83A1-F6EECF244321}">
                <p14:modId xmlns:p14="http://schemas.microsoft.com/office/powerpoint/2010/main" val="3327101233"/>
              </p:ext>
            </p:extLst>
          </p:nvPr>
        </p:nvGraphicFramePr>
        <p:xfrm>
          <a:off x="88583" y="4972690"/>
          <a:ext cx="4809000" cy="1521932"/>
        </p:xfrm>
        <a:graphic>
          <a:graphicData uri="http://schemas.openxmlformats.org/drawingml/2006/table">
            <a:tbl>
              <a:tblPr firstRow="1" bandRow="1">
                <a:tableStyleId>{912C8C85-51F0-491E-9774-3900AFEF0FD7}</a:tableStyleId>
              </a:tblPr>
              <a:tblGrid>
                <a:gridCol w="262992">
                  <a:extLst>
                    <a:ext uri="{9D8B030D-6E8A-4147-A177-3AD203B41FA5}">
                      <a16:colId xmlns:a16="http://schemas.microsoft.com/office/drawing/2014/main" val="3966827443"/>
                    </a:ext>
                  </a:extLst>
                </a:gridCol>
                <a:gridCol w="563555">
                  <a:extLst>
                    <a:ext uri="{9D8B030D-6E8A-4147-A177-3AD203B41FA5}">
                      <a16:colId xmlns:a16="http://schemas.microsoft.com/office/drawing/2014/main" val="3756062049"/>
                    </a:ext>
                  </a:extLst>
                </a:gridCol>
                <a:gridCol w="3315125">
                  <a:extLst>
                    <a:ext uri="{9D8B030D-6E8A-4147-A177-3AD203B41FA5}">
                      <a16:colId xmlns:a16="http://schemas.microsoft.com/office/drawing/2014/main" val="2357388432"/>
                    </a:ext>
                  </a:extLst>
                </a:gridCol>
                <a:gridCol w="667328">
                  <a:extLst>
                    <a:ext uri="{9D8B030D-6E8A-4147-A177-3AD203B41FA5}">
                      <a16:colId xmlns:a16="http://schemas.microsoft.com/office/drawing/2014/main" val="505857850"/>
                    </a:ext>
                  </a:extLst>
                </a:gridCol>
              </a:tblGrid>
              <a:tr h="383900">
                <a:tc>
                  <a:txBody>
                    <a:bodyPr/>
                    <a:lstStyle/>
                    <a:p>
                      <a:pPr algn="ctr"/>
                      <a:endParaRPr kumimoji="1" lang="ja-JP" altLang="en-US" sz="12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（５）廃棄物の発生抑制、</a:t>
                      </a:r>
                      <a:endParaRPr kumimoji="1" lang="en-US" altLang="ja-JP" sz="1200" b="1">
                        <a:solidFill>
                          <a:schemeClr val="tx1"/>
                        </a:solidFill>
                        <a:latin typeface="ＭＳ ゴシック" panose="020B0609070205080204" pitchFamily="49" charset="-128"/>
                        <a:ea typeface="ＭＳ ゴシック" panose="020B0609070205080204" pitchFamily="49" charset="-128"/>
                      </a:endParaRPr>
                    </a:p>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　　　適正な循環的な利用及び適正な処分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br>
                        <a:rPr kumimoji="1" lang="en-US" altLang="ja-JP" sz="900" b="0">
                          <a:solidFill>
                            <a:schemeClr val="tx1"/>
                          </a:solidFill>
                          <a:latin typeface="ＭＳ ゴシック" panose="020B0609070205080204" pitchFamily="49" charset="-128"/>
                          <a:ea typeface="ＭＳ ゴシック" panose="020B0609070205080204" pitchFamily="49" charset="-128"/>
                        </a:rPr>
                      </a:b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endParaRPr kumimoji="1" lang="ja-JP" altLang="en-US" sz="900" b="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1104">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en-US" altLang="ja-JP" sz="1100" b="1">
                          <a:solidFill>
                            <a:schemeClr val="tx1"/>
                          </a:solidFill>
                          <a:latin typeface="ＭＳ ゴシック" panose="020B0609070205080204" pitchFamily="49" charset="-128"/>
                          <a:ea typeface="ＭＳ ゴシック" panose="020B0609070205080204" pitchFamily="49" charset="-128"/>
                        </a:rPr>
                        <a:t>※</a:t>
                      </a:r>
                      <a:r>
                        <a:rPr kumimoji="1" lang="ja-JP" altLang="en-US" sz="1100" b="1">
                          <a:solidFill>
                            <a:schemeClr val="tx1"/>
                          </a:solidFill>
                          <a:latin typeface="ＭＳ ゴシック" panose="020B0609070205080204" pitchFamily="49" charset="-128"/>
                          <a:ea typeface="ＭＳ ゴシック" panose="020B0609070205080204" pitchFamily="49" charset="-128"/>
                        </a:rPr>
                        <a:t>と畜場でない場合（と畜場である □）</a:t>
                      </a:r>
                    </a:p>
                    <a:p>
                      <a:pPr algn="l"/>
                      <a:r>
                        <a:rPr kumimoji="1" lang="ja-JP" altLang="en-US" sz="1200" b="0">
                          <a:solidFill>
                            <a:schemeClr val="tx1"/>
                          </a:solidFill>
                          <a:latin typeface="ＭＳ 明朝" panose="02020609040205080304" pitchFamily="17" charset="-128"/>
                          <a:ea typeface="ＭＳ 明朝" panose="02020609040205080304" pitchFamily="17" charset="-128"/>
                        </a:rPr>
                        <a:t>食品ロスの削減に努める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311386">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⑧</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プラ等廃棄物の削減に努め、適正に処理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6058773"/>
                  </a:ext>
                </a:extLst>
              </a:tr>
              <a:tr h="311386">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⑨</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資源の再利用を検討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54946732"/>
                  </a:ext>
                </a:extLst>
              </a:tr>
            </a:tbl>
          </a:graphicData>
        </a:graphic>
      </p:graphicFrame>
      <p:graphicFrame>
        <p:nvGraphicFramePr>
          <p:cNvPr id="14" name="表 7">
            <a:extLst>
              <a:ext uri="{FF2B5EF4-FFF2-40B4-BE49-F238E27FC236}">
                <a16:creationId xmlns:a16="http://schemas.microsoft.com/office/drawing/2014/main" id="{6BB2D83F-D4DE-C94C-82ED-FDD36C2D73CF}"/>
              </a:ext>
            </a:extLst>
          </p:cNvPr>
          <p:cNvGraphicFramePr>
            <a:graphicFrameLocks noGrp="1"/>
          </p:cNvGraphicFramePr>
          <p:nvPr>
            <p:extLst>
              <p:ext uri="{D42A27DB-BD31-4B8C-83A1-F6EECF244321}">
                <p14:modId xmlns:p14="http://schemas.microsoft.com/office/powerpoint/2010/main" val="1762938136"/>
              </p:ext>
            </p:extLst>
          </p:nvPr>
        </p:nvGraphicFramePr>
        <p:xfrm>
          <a:off x="88583" y="2478696"/>
          <a:ext cx="4809000" cy="1722120"/>
        </p:xfrm>
        <a:graphic>
          <a:graphicData uri="http://schemas.openxmlformats.org/drawingml/2006/table">
            <a:tbl>
              <a:tblPr firstRow="1" bandRow="1">
                <a:tableStyleId>{912C8C85-51F0-491E-9774-3900AFEF0FD7}</a:tableStyleId>
              </a:tblPr>
              <a:tblGrid>
                <a:gridCol w="262992">
                  <a:extLst>
                    <a:ext uri="{9D8B030D-6E8A-4147-A177-3AD203B41FA5}">
                      <a16:colId xmlns:a16="http://schemas.microsoft.com/office/drawing/2014/main" val="3966827443"/>
                    </a:ext>
                  </a:extLst>
                </a:gridCol>
                <a:gridCol w="563555">
                  <a:extLst>
                    <a:ext uri="{9D8B030D-6E8A-4147-A177-3AD203B41FA5}">
                      <a16:colId xmlns:a16="http://schemas.microsoft.com/office/drawing/2014/main" val="3756062049"/>
                    </a:ext>
                  </a:extLst>
                </a:gridCol>
                <a:gridCol w="3315125">
                  <a:extLst>
                    <a:ext uri="{9D8B030D-6E8A-4147-A177-3AD203B41FA5}">
                      <a16:colId xmlns:a16="http://schemas.microsoft.com/office/drawing/2014/main" val="2357388432"/>
                    </a:ext>
                  </a:extLst>
                </a:gridCol>
                <a:gridCol w="667328">
                  <a:extLst>
                    <a:ext uri="{9D8B030D-6E8A-4147-A177-3AD203B41FA5}">
                      <a16:colId xmlns:a16="http://schemas.microsoft.com/office/drawing/2014/main" val="505857850"/>
                    </a:ext>
                  </a:extLst>
                </a:gridCol>
              </a:tblGrid>
              <a:tr h="272199">
                <a:tc>
                  <a:txBody>
                    <a:bodyPr/>
                    <a:lstStyle/>
                    <a:p>
                      <a:pPr algn="ctr"/>
                      <a:endParaRPr kumimoji="1" lang="ja-JP" altLang="en-US" sz="12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（３）エネルギーの節減</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55042">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工場・倉庫・車両等の電気・燃料の使用状況の記録・保存に努める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355042">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省エネを意識し、不必要・非効率なエネルギー消費をしないように努める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44117004"/>
                  </a:ext>
                </a:extLst>
              </a:tr>
              <a:tr h="355042">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⑤</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a:solidFill>
                            <a:schemeClr val="tx1"/>
                          </a:solidFill>
                          <a:latin typeface="ＭＳ 明朝" panose="02020609040205080304" pitchFamily="17" charset="-128"/>
                          <a:ea typeface="ＭＳ 明朝" panose="02020609040205080304" pitchFamily="17" charset="-128"/>
                        </a:rPr>
                        <a:t>環境負荷低減に配慮した商品、原料等の調達を検討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79492618"/>
                  </a:ext>
                </a:extLst>
              </a:tr>
            </a:tbl>
          </a:graphicData>
        </a:graphic>
      </p:graphicFrame>
      <p:graphicFrame>
        <p:nvGraphicFramePr>
          <p:cNvPr id="2" name="表 7">
            <a:extLst>
              <a:ext uri="{FF2B5EF4-FFF2-40B4-BE49-F238E27FC236}">
                <a16:creationId xmlns:a16="http://schemas.microsoft.com/office/drawing/2014/main" id="{DAB46FC6-AB58-D527-597B-080DC08B1A63}"/>
              </a:ext>
            </a:extLst>
          </p:cNvPr>
          <p:cNvGraphicFramePr>
            <a:graphicFrameLocks noGrp="1"/>
          </p:cNvGraphicFramePr>
          <p:nvPr>
            <p:extLst>
              <p:ext uri="{D42A27DB-BD31-4B8C-83A1-F6EECF244321}">
                <p14:modId xmlns:p14="http://schemas.microsoft.com/office/powerpoint/2010/main" val="3256270013"/>
              </p:ext>
            </p:extLst>
          </p:nvPr>
        </p:nvGraphicFramePr>
        <p:xfrm>
          <a:off x="88583" y="4226073"/>
          <a:ext cx="4809000" cy="721360"/>
        </p:xfrm>
        <a:graphic>
          <a:graphicData uri="http://schemas.openxmlformats.org/drawingml/2006/table">
            <a:tbl>
              <a:tblPr firstRow="1" bandRow="1">
                <a:tableStyleId>{912C8C85-51F0-491E-9774-3900AFEF0FD7}</a:tableStyleId>
              </a:tblPr>
              <a:tblGrid>
                <a:gridCol w="262992">
                  <a:extLst>
                    <a:ext uri="{9D8B030D-6E8A-4147-A177-3AD203B41FA5}">
                      <a16:colId xmlns:a16="http://schemas.microsoft.com/office/drawing/2014/main" val="3966827443"/>
                    </a:ext>
                  </a:extLst>
                </a:gridCol>
                <a:gridCol w="563555">
                  <a:extLst>
                    <a:ext uri="{9D8B030D-6E8A-4147-A177-3AD203B41FA5}">
                      <a16:colId xmlns:a16="http://schemas.microsoft.com/office/drawing/2014/main" val="3756062049"/>
                    </a:ext>
                  </a:extLst>
                </a:gridCol>
                <a:gridCol w="3315125">
                  <a:extLst>
                    <a:ext uri="{9D8B030D-6E8A-4147-A177-3AD203B41FA5}">
                      <a16:colId xmlns:a16="http://schemas.microsoft.com/office/drawing/2014/main" val="2357388432"/>
                    </a:ext>
                  </a:extLst>
                </a:gridCol>
                <a:gridCol w="667328">
                  <a:extLst>
                    <a:ext uri="{9D8B030D-6E8A-4147-A177-3AD203B41FA5}">
                      <a16:colId xmlns:a16="http://schemas.microsoft.com/office/drawing/2014/main" val="505857850"/>
                    </a:ext>
                  </a:extLst>
                </a:gridCol>
              </a:tblGrid>
              <a:tr h="282850">
                <a:tc>
                  <a:txBody>
                    <a:bodyPr/>
                    <a:lstStyle/>
                    <a:p>
                      <a:pPr algn="ctr"/>
                      <a:endParaRPr kumimoji="1" lang="ja-JP" altLang="en-US" sz="12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endParaRPr kumimoji="1" lang="en-US" altLang="ja-JP" sz="800" b="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（４）悪臭及び害虫の発生防止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dirty="0">
                          <a:solidFill>
                            <a:schemeClr val="tx1"/>
                          </a:solidFill>
                          <a:latin typeface="ＭＳ 明朝" panose="02020609040205080304" pitchFamily="17" charset="-128"/>
                          <a:ea typeface="ＭＳ 明朝" panose="02020609040205080304" pitchFamily="17" charset="-128"/>
                        </a:rPr>
                        <a:t>悪臭・害虫の発生防止・低減に努める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bl>
          </a:graphicData>
        </a:graphic>
      </p:graphicFrame>
      <p:graphicFrame>
        <p:nvGraphicFramePr>
          <p:cNvPr id="5" name="表 7">
            <a:extLst>
              <a:ext uri="{FF2B5EF4-FFF2-40B4-BE49-F238E27FC236}">
                <a16:creationId xmlns:a16="http://schemas.microsoft.com/office/drawing/2014/main" id="{17F885E1-2CA4-598D-E084-2734438E5BF1}"/>
              </a:ext>
            </a:extLst>
          </p:cNvPr>
          <p:cNvGraphicFramePr>
            <a:graphicFrameLocks noGrp="1"/>
          </p:cNvGraphicFramePr>
          <p:nvPr>
            <p:extLst>
              <p:ext uri="{D42A27DB-BD31-4B8C-83A1-F6EECF244321}">
                <p14:modId xmlns:p14="http://schemas.microsoft.com/office/powerpoint/2010/main" val="430272817"/>
              </p:ext>
            </p:extLst>
          </p:nvPr>
        </p:nvGraphicFramePr>
        <p:xfrm>
          <a:off x="88583" y="972773"/>
          <a:ext cx="4809000" cy="655320"/>
        </p:xfrm>
        <a:graphic>
          <a:graphicData uri="http://schemas.openxmlformats.org/drawingml/2006/table">
            <a:tbl>
              <a:tblPr firstRow="1" bandRow="1">
                <a:tableStyleId>{912C8C85-51F0-491E-9774-3900AFEF0FD7}</a:tableStyleId>
              </a:tblPr>
              <a:tblGrid>
                <a:gridCol w="262992">
                  <a:extLst>
                    <a:ext uri="{9D8B030D-6E8A-4147-A177-3AD203B41FA5}">
                      <a16:colId xmlns:a16="http://schemas.microsoft.com/office/drawing/2014/main" val="3966827443"/>
                    </a:ext>
                  </a:extLst>
                </a:gridCol>
                <a:gridCol w="563555">
                  <a:extLst>
                    <a:ext uri="{9D8B030D-6E8A-4147-A177-3AD203B41FA5}">
                      <a16:colId xmlns:a16="http://schemas.microsoft.com/office/drawing/2014/main" val="3756062049"/>
                    </a:ext>
                  </a:extLst>
                </a:gridCol>
                <a:gridCol w="3296652">
                  <a:extLst>
                    <a:ext uri="{9D8B030D-6E8A-4147-A177-3AD203B41FA5}">
                      <a16:colId xmlns:a16="http://schemas.microsoft.com/office/drawing/2014/main" val="2357388432"/>
                    </a:ext>
                  </a:extLst>
                </a:gridCol>
                <a:gridCol w="685801">
                  <a:extLst>
                    <a:ext uri="{9D8B030D-6E8A-4147-A177-3AD203B41FA5}">
                      <a16:colId xmlns:a16="http://schemas.microsoft.com/office/drawing/2014/main" val="505857850"/>
                    </a:ext>
                  </a:extLst>
                </a:gridCol>
              </a:tblGrid>
              <a:tr h="260155">
                <a:tc>
                  <a:txBody>
                    <a:bodyPr/>
                    <a:lstStyle/>
                    <a:p>
                      <a:pPr algn="ctr"/>
                      <a:endParaRPr kumimoji="1" lang="ja-JP" altLang="en-US" sz="12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（１）適正な施肥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275236">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①</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latin typeface="ＭＳ 明朝" panose="02020609040205080304" pitchFamily="17" charset="-128"/>
                          <a:ea typeface="ＭＳ 明朝" panose="02020609040205080304" pitchFamily="17" charset="-128"/>
                        </a:rPr>
                        <a:t>環境負荷低減に配慮した原料等の調達を検討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latin typeface="ＭＳ 明朝" panose="02020609040205080304" pitchFamily="17" charset="-128"/>
                          <a:ea typeface="ＭＳ 明朝" panose="02020609040205080304" pitchFamily="17"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bl>
          </a:graphicData>
        </a:graphic>
      </p:graphicFrame>
      <p:graphicFrame>
        <p:nvGraphicFramePr>
          <p:cNvPr id="24" name="表 7">
            <a:extLst>
              <a:ext uri="{FF2B5EF4-FFF2-40B4-BE49-F238E27FC236}">
                <a16:creationId xmlns:a16="http://schemas.microsoft.com/office/drawing/2014/main" id="{58CB878A-142F-CC2C-02AE-4B191F97F255}"/>
              </a:ext>
            </a:extLst>
          </p:cNvPr>
          <p:cNvGraphicFramePr>
            <a:graphicFrameLocks noGrp="1"/>
          </p:cNvGraphicFramePr>
          <p:nvPr>
            <p:extLst>
              <p:ext uri="{D42A27DB-BD31-4B8C-83A1-F6EECF244321}">
                <p14:modId xmlns:p14="http://schemas.microsoft.com/office/powerpoint/2010/main" val="2844220943"/>
              </p:ext>
            </p:extLst>
          </p:nvPr>
        </p:nvGraphicFramePr>
        <p:xfrm>
          <a:off x="88583" y="1645719"/>
          <a:ext cx="4809000" cy="807720"/>
        </p:xfrm>
        <a:graphic>
          <a:graphicData uri="http://schemas.openxmlformats.org/drawingml/2006/table">
            <a:tbl>
              <a:tblPr firstRow="1" bandRow="1">
                <a:tableStyleId>{912C8C85-51F0-491E-9774-3900AFEF0FD7}</a:tableStyleId>
              </a:tblPr>
              <a:tblGrid>
                <a:gridCol w="262992">
                  <a:extLst>
                    <a:ext uri="{9D8B030D-6E8A-4147-A177-3AD203B41FA5}">
                      <a16:colId xmlns:a16="http://schemas.microsoft.com/office/drawing/2014/main" val="3966827443"/>
                    </a:ext>
                  </a:extLst>
                </a:gridCol>
                <a:gridCol w="563555">
                  <a:extLst>
                    <a:ext uri="{9D8B030D-6E8A-4147-A177-3AD203B41FA5}">
                      <a16:colId xmlns:a16="http://schemas.microsoft.com/office/drawing/2014/main" val="3756062049"/>
                    </a:ext>
                  </a:extLst>
                </a:gridCol>
                <a:gridCol w="3305888">
                  <a:extLst>
                    <a:ext uri="{9D8B030D-6E8A-4147-A177-3AD203B41FA5}">
                      <a16:colId xmlns:a16="http://schemas.microsoft.com/office/drawing/2014/main" val="2357388432"/>
                    </a:ext>
                  </a:extLst>
                </a:gridCol>
                <a:gridCol w="676565">
                  <a:extLst>
                    <a:ext uri="{9D8B030D-6E8A-4147-A177-3AD203B41FA5}">
                      <a16:colId xmlns:a16="http://schemas.microsoft.com/office/drawing/2014/main" val="505857850"/>
                    </a:ext>
                  </a:extLst>
                </a:gridCol>
              </a:tblGrid>
              <a:tr h="264509">
                <a:tc>
                  <a:txBody>
                    <a:bodyPr/>
                    <a:lstStyle/>
                    <a:p>
                      <a:pPr algn="ctr"/>
                      <a:endParaRPr kumimoji="1" lang="ja-JP" altLang="en-US" sz="1200" b="0">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（２）適正な防除</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45012">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dirty="0">
                          <a:latin typeface="ＭＳ 明朝" panose="02020609040205080304" pitchFamily="17" charset="-128"/>
                          <a:ea typeface="ＭＳ 明朝" panose="02020609040205080304" pitchFamily="17" charset="-128"/>
                        </a:rPr>
                        <a:t>環境負荷低減に配慮した原料等の調達を検討（再掲）</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bl>
          </a:graphicData>
        </a:graphic>
      </p:graphicFrame>
      <p:sp>
        <p:nvSpPr>
          <p:cNvPr id="9" name="テキスト ボックス 8">
            <a:extLst>
              <a:ext uri="{FF2B5EF4-FFF2-40B4-BE49-F238E27FC236}">
                <a16:creationId xmlns:a16="http://schemas.microsoft.com/office/drawing/2014/main" id="{C19BDBC9-EE55-FFAA-2B3F-93FBA5F27557}"/>
              </a:ext>
            </a:extLst>
          </p:cNvPr>
          <p:cNvSpPr txBox="1"/>
          <p:nvPr/>
        </p:nvSpPr>
        <p:spPr>
          <a:xfrm>
            <a:off x="0" y="13151"/>
            <a:ext cx="5144357" cy="815608"/>
          </a:xfrm>
          <a:prstGeom prst="rect">
            <a:avLst/>
          </a:prstGeom>
          <a:noFill/>
        </p:spPr>
        <p:txBody>
          <a:bodyPr wrap="none" lIns="91440" tIns="45720" rIns="91440" bIns="45720" rtlCol="0" anchor="t">
            <a:spAutoFit/>
          </a:bodyPr>
          <a:lstStyle/>
          <a:p>
            <a:r>
              <a:rPr kumimoji="1" lang="zh-TW" altLang="en-US" sz="1100" dirty="0">
                <a:latin typeface="Meiryo UI"/>
                <a:ea typeface="Meiryo UI"/>
              </a:rPr>
              <a:t>別記様式第１号　別添７－５（実施規程　第７関係）</a:t>
            </a:r>
            <a:endParaRPr kumimoji="1" lang="en-US" altLang="zh-TW" sz="1100" dirty="0">
              <a:latin typeface="Meiryo UI"/>
              <a:ea typeface="Meiryo UI"/>
            </a:endParaRPr>
          </a:p>
          <a:p>
            <a:r>
              <a:rPr kumimoji="1" lang="ja-JP" altLang="en-US" b="1" dirty="0">
                <a:latin typeface="Meiryo UI"/>
                <a:ea typeface="Meiryo UI"/>
              </a:rPr>
              <a:t>環境負荷低減のクロスコンプライアンス チェックシート</a:t>
            </a:r>
            <a:endParaRPr kumimoji="1" lang="en-US" altLang="ja-JP" b="1" dirty="0">
              <a:latin typeface="Meiryo UI"/>
              <a:ea typeface="Meiryo UI"/>
            </a:endParaRPr>
          </a:p>
          <a:p>
            <a:r>
              <a:rPr lang="ja-JP" altLang="en-US" b="1" dirty="0">
                <a:solidFill>
                  <a:prstClr val="black"/>
                </a:solidFill>
                <a:latin typeface="メイリオ"/>
                <a:ea typeface="メイリオ"/>
              </a:rPr>
              <a:t>（</a:t>
            </a:r>
            <a:r>
              <a:rPr kumimoji="0" lang="ja-JP" altLang="en-US"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食品関連事業者向け</a:t>
            </a:r>
            <a:r>
              <a:rPr kumimoji="0" lang="ja-JP" altLang="en-US" b="1" i="0" u="none" strike="noStrike" kern="1200" cap="none" spc="0" normalizeH="0" baseline="0" noProof="0" dirty="0">
                <a:ln>
                  <a:noFill/>
                </a:ln>
                <a:solidFill>
                  <a:prstClr val="black"/>
                </a:solidFill>
                <a:effectLst/>
                <a:uLnTx/>
                <a:uFillTx/>
                <a:latin typeface="メイリオ"/>
                <a:ea typeface="メイリオ"/>
              </a:rPr>
              <a:t>）</a:t>
            </a:r>
            <a:endParaRPr kumimoji="1" lang="en-US" altLang="ja-JP" b="1" dirty="0">
              <a:latin typeface="Meiryo UI"/>
              <a:ea typeface="Meiryo UI"/>
            </a:endParaRPr>
          </a:p>
        </p:txBody>
      </p:sp>
      <p:sp>
        <p:nvSpPr>
          <p:cNvPr id="15" name="テキスト ボックス 14">
            <a:extLst>
              <a:ext uri="{FF2B5EF4-FFF2-40B4-BE49-F238E27FC236}">
                <a16:creationId xmlns:a16="http://schemas.microsoft.com/office/drawing/2014/main" id="{4175CCBB-54D7-71EA-1525-9F019C091419}"/>
              </a:ext>
            </a:extLst>
          </p:cNvPr>
          <p:cNvSpPr txBox="1"/>
          <p:nvPr/>
        </p:nvSpPr>
        <p:spPr>
          <a:xfrm>
            <a:off x="5029696" y="5729700"/>
            <a:ext cx="4849417" cy="938719"/>
          </a:xfrm>
          <a:prstGeom prst="rect">
            <a:avLst/>
          </a:prstGeom>
          <a:noFill/>
        </p:spPr>
        <p:txBody>
          <a:bodyPr wrap="square" rtlCol="0">
            <a:spAutoFit/>
          </a:bodyPr>
          <a:lstStyle/>
          <a:p>
            <a:pPr marL="179388" indent="-179388"/>
            <a:r>
              <a:rPr kumimoji="1" lang="ja-JP" altLang="en-US" sz="1100" dirty="0">
                <a:latin typeface="ＭＳ 明朝" panose="02020609040205080304" pitchFamily="17" charset="-128"/>
                <a:ea typeface="ＭＳ 明朝" panose="02020609040205080304" pitchFamily="17" charset="-128"/>
              </a:rPr>
              <a:t>注１　（５）⑦については、と畜場の場合には□にチェックしてください。この場合、当該項目の申請時・報告時のチェックは不要です。</a:t>
            </a:r>
            <a:endParaRPr kumimoji="1" lang="en-US" altLang="ja-JP" sz="1100" dirty="0">
              <a:latin typeface="ＭＳ 明朝" panose="02020609040205080304" pitchFamily="17" charset="-128"/>
              <a:ea typeface="ＭＳ 明朝" panose="02020609040205080304" pitchFamily="17" charset="-128"/>
            </a:endParaRPr>
          </a:p>
          <a:p>
            <a:pPr marL="179388" indent="-179388"/>
            <a:r>
              <a:rPr kumimoji="1" lang="ja-JP" altLang="en-US" sz="1100" dirty="0">
                <a:latin typeface="ＭＳ 明朝" panose="02020609040205080304" pitchFamily="17" charset="-128"/>
                <a:ea typeface="ＭＳ 明朝" panose="02020609040205080304" pitchFamily="17" charset="-128"/>
              </a:rPr>
              <a:t>注２　（６）⑩、（６）⑪、（７）⑮の</a:t>
            </a:r>
            <a:r>
              <a:rPr kumimoji="1" lang="en-US" altLang="ja-JP" sz="1100" dirty="0">
                <a:latin typeface="ＭＳ 明朝" panose="02020609040205080304" pitchFamily="17" charset="-128"/>
                <a:ea typeface="ＭＳ 明朝" panose="02020609040205080304" pitchFamily="17" charset="-128"/>
              </a:rPr>
              <a:t>※</a:t>
            </a:r>
            <a:r>
              <a:rPr kumimoji="1" lang="ja-JP" altLang="en-US" sz="1100" dirty="0">
                <a:latin typeface="ＭＳ 明朝" panose="02020609040205080304" pitchFamily="17" charset="-128"/>
                <a:ea typeface="ＭＳ 明朝" panose="02020609040205080304" pitchFamily="17" charset="-128"/>
              </a:rPr>
              <a:t>の記載内容に「該当しない」場合には□にチェックしてください。この場合、当該項目の申請時・報告時のチェックは不要です。</a:t>
            </a:r>
            <a:endParaRPr kumimoji="1" lang="en-US" altLang="ja-JP" sz="1100" dirty="0">
              <a:latin typeface="ＭＳ 明朝" panose="02020609040205080304" pitchFamily="17" charset="-128"/>
              <a:ea typeface="ＭＳ 明朝" panose="02020609040205080304" pitchFamily="17" charset="-128"/>
            </a:endParaRPr>
          </a:p>
        </p:txBody>
      </p:sp>
      <p:sp>
        <p:nvSpPr>
          <p:cNvPr id="3" name="テキスト ボックス 2">
            <a:extLst>
              <a:ext uri="{FF2B5EF4-FFF2-40B4-BE49-F238E27FC236}">
                <a16:creationId xmlns:a16="http://schemas.microsoft.com/office/drawing/2014/main" id="{68D04794-1B9A-DFFD-B134-62D98201BF16}"/>
              </a:ext>
            </a:extLst>
          </p:cNvPr>
          <p:cNvSpPr txBox="1"/>
          <p:nvPr/>
        </p:nvSpPr>
        <p:spPr>
          <a:xfrm>
            <a:off x="9050318" y="189828"/>
            <a:ext cx="923843" cy="369332"/>
          </a:xfrm>
          <a:prstGeom prst="rect">
            <a:avLst/>
          </a:prstGeom>
          <a:noFill/>
        </p:spPr>
        <p:txBody>
          <a:bodyPr wrap="none" rtlCol="0">
            <a:spAutoFit/>
          </a:bodyPr>
          <a:lstStyle/>
          <a:p>
            <a:r>
              <a:rPr kumimoji="1" lang="en-US" altLang="ja-JP" dirty="0">
                <a:latin typeface="Meiryo UI" panose="020B0604030504040204" pitchFamily="50" charset="-128"/>
                <a:ea typeface="Meiryo UI" panose="020B0604030504040204" pitchFamily="50" charset="-128"/>
              </a:rPr>
              <a:t>Ver2.1</a:t>
            </a:r>
            <a:endParaRPr kumimoji="1" lang="ja-JP" altLang="en-US" dirty="0">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FA818992-0728-343E-789C-2E13CA618028}"/>
              </a:ext>
            </a:extLst>
          </p:cNvPr>
          <p:cNvSpPr txBox="1"/>
          <p:nvPr/>
        </p:nvSpPr>
        <p:spPr>
          <a:xfrm>
            <a:off x="5222368" y="46928"/>
            <a:ext cx="3877985" cy="830997"/>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kumimoji="1" lang="ja-JP" altLang="en-US" sz="1200" dirty="0">
                <a:latin typeface="ＭＳ ゴシック" panose="020B0609070205080204" pitchFamily="49" charset="-128"/>
                <a:ea typeface="ＭＳ ゴシック" panose="020B0609070205080204" pitchFamily="49" charset="-128"/>
              </a:rPr>
              <a:t>事業名：</a:t>
            </a:r>
            <a:r>
              <a:rPr kumimoji="1" lang="ja-JP" altLang="en-US" sz="1200" u="sng" dirty="0">
                <a:latin typeface="ＭＳ ゴシック" panose="020B0609070205080204" pitchFamily="49" charset="-128"/>
                <a:ea typeface="ＭＳ ゴシック" panose="020B0609070205080204" pitchFamily="49" charset="-128"/>
              </a:rPr>
              <a:t>　　　　　　　　　　　　　　　　　　　　</a:t>
            </a:r>
            <a:endParaRPr kumimoji="1" lang="en-US" altLang="ja-JP" sz="1200" u="sng" dirty="0">
              <a:latin typeface="ＭＳ ゴシック" panose="020B0609070205080204" pitchFamily="49" charset="-128"/>
              <a:ea typeface="ＭＳ ゴシック" panose="020B0609070205080204" pitchFamily="49" charset="-128"/>
            </a:endParaRPr>
          </a:p>
          <a:p>
            <a:r>
              <a:rPr kumimoji="1" lang="ja-JP" altLang="en-US" sz="1200" dirty="0">
                <a:latin typeface="ＭＳ ゴシック" panose="020B0609070205080204" pitchFamily="49" charset="-128"/>
                <a:ea typeface="ＭＳ ゴシック" panose="020B0609070205080204" pitchFamily="49" charset="-128"/>
              </a:rPr>
              <a:t>組織名・代表者氏名：</a:t>
            </a:r>
            <a:r>
              <a:rPr kumimoji="1" lang="ja-JP" altLang="en-US" sz="1200" u="sng" dirty="0">
                <a:latin typeface="ＭＳ ゴシック" panose="020B0609070205080204" pitchFamily="49" charset="-128"/>
                <a:ea typeface="ＭＳ ゴシック" panose="020B0609070205080204" pitchFamily="49" charset="-128"/>
              </a:rPr>
              <a:t>　　　　　　　　　　　　　　</a:t>
            </a:r>
            <a:endParaRPr kumimoji="1" lang="en-US" altLang="ja-JP" sz="1200" u="sng" dirty="0">
              <a:latin typeface="ＭＳ ゴシック" panose="020B0609070205080204" pitchFamily="49" charset="-128"/>
              <a:ea typeface="ＭＳ ゴシック" panose="020B0609070205080204" pitchFamily="49" charset="-128"/>
            </a:endParaRPr>
          </a:p>
          <a:p>
            <a:r>
              <a:rPr kumimoji="1" lang="ja-JP" altLang="en-US" sz="1200" dirty="0">
                <a:latin typeface="ＭＳ ゴシック" panose="020B0609070205080204" pitchFamily="49" charset="-128"/>
                <a:ea typeface="ＭＳ ゴシック" panose="020B0609070205080204" pitchFamily="49" charset="-128"/>
              </a:rPr>
              <a:t>住所：</a:t>
            </a:r>
            <a:r>
              <a:rPr kumimoji="1" lang="ja-JP" altLang="en-US" sz="1200" u="sng" dirty="0">
                <a:latin typeface="ＭＳ ゴシック" panose="020B0609070205080204" pitchFamily="49" charset="-128"/>
                <a:ea typeface="ＭＳ ゴシック" panose="020B0609070205080204" pitchFamily="49" charset="-128"/>
              </a:rPr>
              <a:t>　　　　　　　　　　　　　　　　　　　　　</a:t>
            </a:r>
            <a:endParaRPr kumimoji="1" lang="en-US" altLang="ja-JP" sz="1200" u="sng" dirty="0">
              <a:latin typeface="ＭＳ ゴシック" panose="020B0609070205080204" pitchFamily="49" charset="-128"/>
              <a:ea typeface="ＭＳ ゴシック" panose="020B0609070205080204" pitchFamily="49" charset="-128"/>
            </a:endParaRPr>
          </a:p>
          <a:p>
            <a:r>
              <a:rPr kumimoji="1" lang="ja-JP" altLang="en-US" sz="1200" dirty="0">
                <a:latin typeface="ＭＳ ゴシック" panose="020B0609070205080204" pitchFamily="49" charset="-128"/>
                <a:ea typeface="ＭＳ ゴシック" panose="020B0609070205080204" pitchFamily="49" charset="-128"/>
              </a:rPr>
              <a:t>連絡先：</a:t>
            </a:r>
            <a:r>
              <a:rPr kumimoji="1" lang="ja-JP" altLang="en-US" sz="1200" u="sng" dirty="0">
                <a:latin typeface="ＭＳ ゴシック" panose="020B0609070205080204" pitchFamily="49" charset="-128"/>
                <a:ea typeface="ＭＳ ゴシック" panose="020B0609070205080204" pitchFamily="49" charset="-128"/>
              </a:rPr>
              <a:t>　　　　　　　　　　　　　　　　　　　　</a:t>
            </a:r>
          </a:p>
        </p:txBody>
      </p:sp>
      <p:sp>
        <p:nvSpPr>
          <p:cNvPr id="7" name="テキスト ボックス 6">
            <a:extLst>
              <a:ext uri="{FF2B5EF4-FFF2-40B4-BE49-F238E27FC236}">
                <a16:creationId xmlns:a16="http://schemas.microsoft.com/office/drawing/2014/main" id="{ACD711D5-CBD9-DD51-E13A-B29E9F745F6B}"/>
              </a:ext>
            </a:extLst>
          </p:cNvPr>
          <p:cNvSpPr txBox="1"/>
          <p:nvPr/>
        </p:nvSpPr>
        <p:spPr>
          <a:xfrm>
            <a:off x="4953000" y="4601272"/>
            <a:ext cx="4872011" cy="1107996"/>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kumimoji="1" lang="ja-JP" altLang="en-US" sz="1100" dirty="0">
                <a:latin typeface="ＭＳ ゴシック" panose="020B0609070205080204" pitchFamily="49" charset="-128"/>
                <a:ea typeface="ＭＳ ゴシック" panose="020B0609070205080204" pitchFamily="49" charset="-128"/>
              </a:rPr>
              <a:t>＜報告内容の確認と個人情報の取り扱いについて＞</a:t>
            </a:r>
            <a:endParaRPr kumimoji="1" lang="en-US" altLang="ja-JP" sz="1100" dirty="0">
              <a:latin typeface="ＭＳ ゴシック" panose="020B0609070205080204" pitchFamily="49" charset="-128"/>
              <a:ea typeface="ＭＳ ゴシック" panose="020B0609070205080204" pitchFamily="49" charset="-128"/>
            </a:endParaRPr>
          </a:p>
          <a:p>
            <a:pPr marL="176213" indent="-176213"/>
            <a:r>
              <a:rPr kumimoji="1" lang="ja-JP" altLang="en-US" sz="1100" dirty="0">
                <a:latin typeface="ＭＳ ゴシック" panose="020B0609070205080204" pitchFamily="49" charset="-128"/>
                <a:ea typeface="ＭＳ ゴシック" panose="020B0609070205080204" pitchFamily="49" charset="-128"/>
              </a:rPr>
              <a:t>・　本チェックシートにて報告された内容については、農林水産省が対象者を抽出し、実施状況の確認を行います。</a:t>
            </a:r>
            <a:endParaRPr kumimoji="1" lang="en-US" altLang="ja-JP" sz="1100" dirty="0">
              <a:latin typeface="ＭＳ ゴシック" panose="020B0609070205080204" pitchFamily="49" charset="-128"/>
              <a:ea typeface="ＭＳ ゴシック" panose="020B0609070205080204" pitchFamily="49" charset="-128"/>
            </a:endParaRPr>
          </a:p>
          <a:p>
            <a:pPr marL="176213" indent="-176213"/>
            <a:r>
              <a:rPr kumimoji="1" lang="ja-JP" altLang="en-US" sz="1100" dirty="0">
                <a:latin typeface="ＭＳ ゴシック" panose="020B0609070205080204" pitchFamily="49" charset="-128"/>
                <a:ea typeface="ＭＳ ゴシック" panose="020B0609070205080204" pitchFamily="49" charset="-128"/>
              </a:rPr>
              <a:t>・　記入いただいた個人情報については、本チェックシートの実施状況確認のために農林水産省で使用し、ご本人の同意がなければ第三者に提供することはありません。</a:t>
            </a:r>
            <a:endParaRPr kumimoji="1" lang="en-US" altLang="ja-JP" sz="1100" dirty="0">
              <a:latin typeface="ＭＳ ゴシック" panose="020B0609070205080204" pitchFamily="49" charset="-128"/>
              <a:ea typeface="ＭＳ ゴシック" panose="020B0609070205080204" pitchFamily="49" charset="-128"/>
            </a:endParaRPr>
          </a:p>
        </p:txBody>
      </p:sp>
      <p:sp>
        <p:nvSpPr>
          <p:cNvPr id="8" name="テキスト ボックス 7">
            <a:extLst>
              <a:ext uri="{FF2B5EF4-FFF2-40B4-BE49-F238E27FC236}">
                <a16:creationId xmlns:a16="http://schemas.microsoft.com/office/drawing/2014/main" id="{5800A1BB-61E5-1B17-4CD8-8F0AD6826D97}"/>
              </a:ext>
            </a:extLst>
          </p:cNvPr>
          <p:cNvSpPr txBox="1"/>
          <p:nvPr/>
        </p:nvSpPr>
        <p:spPr>
          <a:xfrm>
            <a:off x="7430989" y="5513824"/>
            <a:ext cx="2492990" cy="276999"/>
          </a:xfrm>
          <a:prstGeom prst="rect">
            <a:avLst/>
          </a:prstGeom>
          <a:noFill/>
        </p:spPr>
        <p:txBody>
          <a:bodyPr wrap="none" rtlCol="0">
            <a:spAutoFit/>
          </a:bodyPr>
          <a:lstStyle/>
          <a:p>
            <a:r>
              <a:rPr kumimoji="1" lang="ja-JP" altLang="en-US" sz="1200" dirty="0">
                <a:latin typeface="ＭＳ ゴシック" panose="020B0609070205080204" pitchFamily="49" charset="-128"/>
                <a:ea typeface="ＭＳ ゴシック" panose="020B0609070205080204" pitchFamily="49" charset="-128"/>
              </a:rPr>
              <a:t>上記について、確認しました→</a:t>
            </a:r>
            <a:r>
              <a:rPr kumimoji="1" lang="ja-JP" altLang="en-US" sz="1200" b="0" dirty="0">
                <a:solidFill>
                  <a:schemeClr val="tx1"/>
                </a:solidFill>
                <a:latin typeface="ＭＳ ゴシック" panose="020B0609070205080204" pitchFamily="49" charset="-128"/>
                <a:ea typeface="ＭＳ ゴシック" panose="020B0609070205080204" pitchFamily="49" charset="-128"/>
              </a:rPr>
              <a:t>□</a:t>
            </a:r>
          </a:p>
        </p:txBody>
      </p:sp>
      <p:sp>
        <p:nvSpPr>
          <p:cNvPr id="10" name="正方形/長方形 9">
            <a:extLst>
              <a:ext uri="{FF2B5EF4-FFF2-40B4-BE49-F238E27FC236}">
                <a16:creationId xmlns:a16="http://schemas.microsoft.com/office/drawing/2014/main" id="{0185DCA9-DBA9-C832-BD7B-098188B32C14}"/>
              </a:ext>
            </a:extLst>
          </p:cNvPr>
          <p:cNvSpPr/>
          <p:nvPr/>
        </p:nvSpPr>
        <p:spPr>
          <a:xfrm>
            <a:off x="5033989" y="4649130"/>
            <a:ext cx="4800258" cy="1107996"/>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950542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線コネクタ 3">
            <a:extLst>
              <a:ext uri="{FF2B5EF4-FFF2-40B4-BE49-F238E27FC236}">
                <a16:creationId xmlns:a16="http://schemas.microsoft.com/office/drawing/2014/main" id="{A7BF22A4-7A6B-272F-D315-F3BDF0C37416}"/>
              </a:ext>
            </a:extLst>
          </p:cNvPr>
          <p:cNvCxnSpPr>
            <a:cxnSpLocks/>
          </p:cNvCxnSpPr>
          <p:nvPr/>
        </p:nvCxnSpPr>
        <p:spPr>
          <a:xfrm>
            <a:off x="1" y="921279"/>
            <a:ext cx="9905999" cy="0"/>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graphicFrame>
        <p:nvGraphicFramePr>
          <p:cNvPr id="27" name="表 26">
            <a:extLst>
              <a:ext uri="{FF2B5EF4-FFF2-40B4-BE49-F238E27FC236}">
                <a16:creationId xmlns:a16="http://schemas.microsoft.com/office/drawing/2014/main" id="{3C7941E5-A0C8-A4C0-4E43-94FD6529D2AD}"/>
              </a:ext>
            </a:extLst>
          </p:cNvPr>
          <p:cNvGraphicFramePr>
            <a:graphicFrameLocks noGrp="1"/>
          </p:cNvGraphicFramePr>
          <p:nvPr>
            <p:extLst>
              <p:ext uri="{D42A27DB-BD31-4B8C-83A1-F6EECF244321}">
                <p14:modId xmlns:p14="http://schemas.microsoft.com/office/powerpoint/2010/main" val="1604671459"/>
              </p:ext>
            </p:extLst>
          </p:nvPr>
        </p:nvGraphicFramePr>
        <p:xfrm>
          <a:off x="4974555" y="3495065"/>
          <a:ext cx="4894500" cy="2179320"/>
        </p:xfrm>
        <a:graphic>
          <a:graphicData uri="http://schemas.openxmlformats.org/drawingml/2006/table">
            <a:tbl>
              <a:tblPr firstRow="1" bandRow="1">
                <a:tableStyleId>{912C8C85-51F0-491E-9774-3900AFEF0FD7}</a:tableStyleId>
              </a:tblPr>
              <a:tblGrid>
                <a:gridCol w="267668">
                  <a:extLst>
                    <a:ext uri="{9D8B030D-6E8A-4147-A177-3AD203B41FA5}">
                      <a16:colId xmlns:a16="http://schemas.microsoft.com/office/drawing/2014/main" val="3966827443"/>
                    </a:ext>
                  </a:extLst>
                </a:gridCol>
                <a:gridCol w="676304">
                  <a:extLst>
                    <a:ext uri="{9D8B030D-6E8A-4147-A177-3AD203B41FA5}">
                      <a16:colId xmlns:a16="http://schemas.microsoft.com/office/drawing/2014/main" val="3756062049"/>
                    </a:ext>
                  </a:extLst>
                </a:gridCol>
                <a:gridCol w="3356009">
                  <a:extLst>
                    <a:ext uri="{9D8B030D-6E8A-4147-A177-3AD203B41FA5}">
                      <a16:colId xmlns:a16="http://schemas.microsoft.com/office/drawing/2014/main" val="2357388432"/>
                    </a:ext>
                  </a:extLst>
                </a:gridCol>
                <a:gridCol w="594519">
                  <a:extLst>
                    <a:ext uri="{9D8B030D-6E8A-4147-A177-3AD203B41FA5}">
                      <a16:colId xmlns:a16="http://schemas.microsoft.com/office/drawing/2014/main" val="505857850"/>
                    </a:ext>
                  </a:extLst>
                </a:gridCol>
              </a:tblGrid>
              <a:tr h="324852">
                <a:tc>
                  <a:txBody>
                    <a:bodyPr/>
                    <a:lstStyle/>
                    <a:p>
                      <a:pPr algn="ctr"/>
                      <a:endParaRPr kumimoji="1" lang="ja-JP" altLang="en-US" sz="12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0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1000" b="0">
                        <a:solidFill>
                          <a:schemeClr val="tx1"/>
                        </a:solidFill>
                        <a:latin typeface="ＭＳ ゴシック" panose="020B0609070205080204" pitchFamily="49" charset="-128"/>
                        <a:ea typeface="ＭＳ ゴシック" panose="020B0609070205080204" pitchFamily="49" charset="-128"/>
                      </a:endParaRPr>
                    </a:p>
                    <a:p>
                      <a:pPr algn="ctr"/>
                      <a:r>
                        <a:rPr kumimoji="1" lang="en-US" altLang="ja-JP" sz="800" b="0">
                          <a:solidFill>
                            <a:schemeClr val="tx1"/>
                          </a:solidFill>
                          <a:latin typeface="ＭＳ ゴシック" panose="020B0609070205080204" pitchFamily="49" charset="-128"/>
                          <a:ea typeface="ＭＳ ゴシック" panose="020B0609070205080204" pitchFamily="49" charset="-128"/>
                        </a:rPr>
                        <a:t>(</a:t>
                      </a: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r>
                        <a:rPr kumimoji="1" lang="en-US" altLang="ja-JP" sz="8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（７）環境関係法令の遵守等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000" b="0">
                          <a:solidFill>
                            <a:schemeClr val="tx1"/>
                          </a:solidFill>
                          <a:latin typeface="ＭＳ ゴシック" panose="020B0609070205080204" pitchFamily="49" charset="-128"/>
                          <a:ea typeface="ＭＳ ゴシック" panose="020B0609070205080204" pitchFamily="49" charset="-128"/>
                        </a:rPr>
                        <a:t>報告時</a:t>
                      </a:r>
                      <a:br>
                        <a:rPr kumimoji="1" lang="en-US" altLang="ja-JP" sz="1000" b="0">
                          <a:solidFill>
                            <a:schemeClr val="tx1"/>
                          </a:solidFill>
                          <a:latin typeface="ＭＳ ゴシック" panose="020B0609070205080204" pitchFamily="49" charset="-128"/>
                          <a:ea typeface="ＭＳ ゴシック" panose="020B0609070205080204" pitchFamily="49" charset="-128"/>
                        </a:rPr>
                      </a:br>
                      <a:r>
                        <a:rPr kumimoji="1" lang="en-US" altLang="ja-JP" sz="800" b="0">
                          <a:solidFill>
                            <a:schemeClr val="tx1"/>
                          </a:solidFill>
                          <a:latin typeface="ＭＳ ゴシック" panose="020B0609070205080204" pitchFamily="49" charset="-128"/>
                          <a:ea typeface="ＭＳ ゴシック" panose="020B0609070205080204" pitchFamily="49" charset="-128"/>
                        </a:rPr>
                        <a:t>(</a:t>
                      </a: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r>
                        <a:rPr kumimoji="1" lang="en-US" altLang="ja-JP" sz="800" b="0">
                          <a:solidFill>
                            <a:schemeClr val="tx1"/>
                          </a:solidFill>
                          <a:latin typeface="ＭＳ ゴシック" panose="020B0609070205080204" pitchFamily="49" charset="-128"/>
                          <a:ea typeface="ＭＳ ゴシック" panose="020B0609070205080204" pitchFamily="49" charset="-128"/>
                        </a:rPr>
                        <a:t>)</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289249">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⑪</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みどりの食料システム戦略の理解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289249">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⑫</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関係法令の遵守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406065">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⑬</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環境配慮の取組方針の策定や研修の実施に努める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93739219"/>
                  </a:ext>
                </a:extLst>
              </a:tr>
              <a:tr h="392529">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⑭</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a:solidFill>
                            <a:schemeClr val="tx1"/>
                          </a:solidFill>
                          <a:latin typeface="ＭＳ ゴシック" panose="020B0609070205080204" pitchFamily="49" charset="-128"/>
                          <a:ea typeface="ＭＳ ゴシック" panose="020B0609070205080204" pitchFamily="49" charset="-128"/>
                        </a:rPr>
                        <a:t>※</a:t>
                      </a:r>
                      <a:r>
                        <a:rPr kumimoji="1" lang="ja-JP" altLang="en-US" sz="1100" b="1">
                          <a:solidFill>
                            <a:schemeClr val="tx1"/>
                          </a:solidFill>
                          <a:latin typeface="ＭＳ ゴシック" panose="020B0609070205080204" pitchFamily="49" charset="-128"/>
                          <a:ea typeface="ＭＳ ゴシック" panose="020B0609070205080204" pitchFamily="49" charset="-128"/>
                        </a:rPr>
                        <a:t>機械等を扱う事業者である場合（該当しない □）</a:t>
                      </a:r>
                      <a:endParaRPr kumimoji="1" lang="en-US" altLang="ja-JP" sz="1100" b="1">
                        <a:solidFill>
                          <a:schemeClr val="tx1"/>
                        </a:solidFill>
                        <a:latin typeface="ＭＳ ゴシック" panose="020B0609070205080204" pitchFamily="49" charset="-128"/>
                        <a:ea typeface="ＭＳ ゴシック" panose="020B0609070205080204" pitchFamily="49" charset="-128"/>
                      </a:endParaRPr>
                    </a:p>
                    <a:p>
                      <a:pPr algn="l"/>
                      <a:r>
                        <a:rPr kumimoji="1" lang="ja-JP" altLang="en-US" sz="1200" b="0">
                          <a:solidFill>
                            <a:schemeClr val="tx1"/>
                          </a:solidFill>
                          <a:latin typeface="ＭＳ 明朝" panose="02020609040205080304" pitchFamily="17" charset="-128"/>
                          <a:ea typeface="ＭＳ 明朝" panose="02020609040205080304" pitchFamily="17" charset="-128"/>
                        </a:rPr>
                        <a:t>機械等の適切な整備と管理に努める</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98685970"/>
                  </a:ext>
                </a:extLst>
              </a:tr>
              <a:tr h="289249">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正しい知識に基づく作業安全に努める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14092227"/>
                  </a:ext>
                </a:extLst>
              </a:tr>
            </a:tbl>
          </a:graphicData>
        </a:graphic>
      </p:graphicFrame>
      <p:graphicFrame>
        <p:nvGraphicFramePr>
          <p:cNvPr id="30" name="表 7">
            <a:extLst>
              <a:ext uri="{FF2B5EF4-FFF2-40B4-BE49-F238E27FC236}">
                <a16:creationId xmlns:a16="http://schemas.microsoft.com/office/drawing/2014/main" id="{E39C0356-3C95-C47C-144C-13E36EFE284C}"/>
              </a:ext>
            </a:extLst>
          </p:cNvPr>
          <p:cNvGraphicFramePr>
            <a:graphicFrameLocks noGrp="1"/>
          </p:cNvGraphicFramePr>
          <p:nvPr>
            <p:extLst>
              <p:ext uri="{D42A27DB-BD31-4B8C-83A1-F6EECF244321}">
                <p14:modId xmlns:p14="http://schemas.microsoft.com/office/powerpoint/2010/main" val="562291582"/>
              </p:ext>
            </p:extLst>
          </p:nvPr>
        </p:nvGraphicFramePr>
        <p:xfrm>
          <a:off x="4974555" y="974425"/>
          <a:ext cx="4894499" cy="1066800"/>
        </p:xfrm>
        <a:graphic>
          <a:graphicData uri="http://schemas.openxmlformats.org/drawingml/2006/table">
            <a:tbl>
              <a:tblPr firstRow="1" bandRow="1">
                <a:tableStyleId>{912C8C85-51F0-491E-9774-3900AFEF0FD7}</a:tableStyleId>
              </a:tblPr>
              <a:tblGrid>
                <a:gridCol w="267668">
                  <a:extLst>
                    <a:ext uri="{9D8B030D-6E8A-4147-A177-3AD203B41FA5}">
                      <a16:colId xmlns:a16="http://schemas.microsoft.com/office/drawing/2014/main" val="3966827443"/>
                    </a:ext>
                  </a:extLst>
                </a:gridCol>
                <a:gridCol w="657439">
                  <a:extLst>
                    <a:ext uri="{9D8B030D-6E8A-4147-A177-3AD203B41FA5}">
                      <a16:colId xmlns:a16="http://schemas.microsoft.com/office/drawing/2014/main" val="3756062049"/>
                    </a:ext>
                  </a:extLst>
                </a:gridCol>
                <a:gridCol w="3337205">
                  <a:extLst>
                    <a:ext uri="{9D8B030D-6E8A-4147-A177-3AD203B41FA5}">
                      <a16:colId xmlns:a16="http://schemas.microsoft.com/office/drawing/2014/main" val="2357388432"/>
                    </a:ext>
                  </a:extLst>
                </a:gridCol>
                <a:gridCol w="632187">
                  <a:extLst>
                    <a:ext uri="{9D8B030D-6E8A-4147-A177-3AD203B41FA5}">
                      <a16:colId xmlns:a16="http://schemas.microsoft.com/office/drawing/2014/main" val="505857850"/>
                    </a:ext>
                  </a:extLst>
                </a:gridCol>
              </a:tblGrid>
              <a:tr h="352533">
                <a:tc>
                  <a:txBody>
                    <a:bodyPr/>
                    <a:lstStyle/>
                    <a:p>
                      <a:pPr algn="ctr"/>
                      <a:endParaRPr kumimoji="1" lang="ja-JP" altLang="en-US" sz="12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en-US" altLang="ja-JP" sz="800" b="0">
                          <a:solidFill>
                            <a:schemeClr val="tx1"/>
                          </a:solidFill>
                          <a:latin typeface="ＭＳ ゴシック" panose="020B0609070205080204" pitchFamily="49" charset="-128"/>
                          <a:ea typeface="ＭＳ ゴシック" panose="020B0609070205080204" pitchFamily="49" charset="-128"/>
                        </a:rPr>
                        <a:t>(</a:t>
                      </a: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r>
                        <a:rPr kumimoji="1" lang="en-US" altLang="ja-JP" sz="8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（５）廃棄物の発生抑制、</a:t>
                      </a:r>
                      <a:endParaRPr kumimoji="1" lang="en-US" altLang="ja-JP" sz="1200" b="1">
                        <a:solidFill>
                          <a:schemeClr val="tx1"/>
                        </a:solidFill>
                        <a:latin typeface="ＭＳ ゴシック" panose="020B0609070205080204" pitchFamily="49" charset="-128"/>
                        <a:ea typeface="ＭＳ ゴシック" panose="020B0609070205080204" pitchFamily="49" charset="-128"/>
                      </a:endParaRPr>
                    </a:p>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　　　適正な循環的な利用及び適正な処分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11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253437">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プラ等廃棄物の削減に努め、適正に処理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253437">
                <a:tc>
                  <a:txBody>
                    <a:bodyPr/>
                    <a:lstStyle/>
                    <a:p>
                      <a:pPr algn="ctr"/>
                      <a:r>
                        <a:rPr kumimoji="1" lang="ja-JP" altLang="en-US" sz="1200" b="0" dirty="0">
                          <a:solidFill>
                            <a:schemeClr val="tx1"/>
                          </a:solidFill>
                          <a:latin typeface="ＭＳ ゴシック" panose="020B0609070205080204" pitchFamily="49" charset="-128"/>
                          <a:ea typeface="ＭＳ ゴシック" panose="020B0609070205080204" pitchFamily="49" charset="-128"/>
                        </a:rPr>
                        <a:t>⑧</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endParaRPr kumimoji="1" lang="en-US" altLang="ja-JP" sz="1400" b="0" dirty="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dirty="0">
                          <a:solidFill>
                            <a:schemeClr val="tx1"/>
                          </a:solidFill>
                          <a:latin typeface="ＭＳ 明朝" panose="02020609040205080304" pitchFamily="17" charset="-128"/>
                          <a:ea typeface="ＭＳ 明朝" panose="02020609040205080304" pitchFamily="17" charset="-128"/>
                        </a:rPr>
                        <a:t>資源の再利用を検討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6058773"/>
                  </a:ext>
                </a:extLst>
              </a:tr>
            </a:tbl>
          </a:graphicData>
        </a:graphic>
      </p:graphicFrame>
      <p:graphicFrame>
        <p:nvGraphicFramePr>
          <p:cNvPr id="31" name="表 7">
            <a:extLst>
              <a:ext uri="{FF2B5EF4-FFF2-40B4-BE49-F238E27FC236}">
                <a16:creationId xmlns:a16="http://schemas.microsoft.com/office/drawing/2014/main" id="{CBE8F60D-84E1-0635-0380-418964769421}"/>
              </a:ext>
            </a:extLst>
          </p:cNvPr>
          <p:cNvGraphicFramePr>
            <a:graphicFrameLocks noGrp="1"/>
          </p:cNvGraphicFramePr>
          <p:nvPr>
            <p:extLst>
              <p:ext uri="{D42A27DB-BD31-4B8C-83A1-F6EECF244321}">
                <p14:modId xmlns:p14="http://schemas.microsoft.com/office/powerpoint/2010/main" val="1457227724"/>
              </p:ext>
            </p:extLst>
          </p:nvPr>
        </p:nvGraphicFramePr>
        <p:xfrm>
          <a:off x="51636" y="2863850"/>
          <a:ext cx="4809000" cy="2087880"/>
        </p:xfrm>
        <a:graphic>
          <a:graphicData uri="http://schemas.openxmlformats.org/drawingml/2006/table">
            <a:tbl>
              <a:tblPr firstRow="1" bandRow="1">
                <a:tableStyleId>{912C8C85-51F0-491E-9774-3900AFEF0FD7}</a:tableStyleId>
              </a:tblPr>
              <a:tblGrid>
                <a:gridCol w="262992">
                  <a:extLst>
                    <a:ext uri="{9D8B030D-6E8A-4147-A177-3AD203B41FA5}">
                      <a16:colId xmlns:a16="http://schemas.microsoft.com/office/drawing/2014/main" val="3966827443"/>
                    </a:ext>
                  </a:extLst>
                </a:gridCol>
                <a:gridCol w="572062">
                  <a:extLst>
                    <a:ext uri="{9D8B030D-6E8A-4147-A177-3AD203B41FA5}">
                      <a16:colId xmlns:a16="http://schemas.microsoft.com/office/drawing/2014/main" val="3756062049"/>
                    </a:ext>
                  </a:extLst>
                </a:gridCol>
                <a:gridCol w="3352801">
                  <a:extLst>
                    <a:ext uri="{9D8B030D-6E8A-4147-A177-3AD203B41FA5}">
                      <a16:colId xmlns:a16="http://schemas.microsoft.com/office/drawing/2014/main" val="2357388432"/>
                    </a:ext>
                  </a:extLst>
                </a:gridCol>
                <a:gridCol w="621145">
                  <a:extLst>
                    <a:ext uri="{9D8B030D-6E8A-4147-A177-3AD203B41FA5}">
                      <a16:colId xmlns:a16="http://schemas.microsoft.com/office/drawing/2014/main" val="505857850"/>
                    </a:ext>
                  </a:extLst>
                </a:gridCol>
              </a:tblGrid>
              <a:tr h="282029">
                <a:tc>
                  <a:txBody>
                    <a:bodyPr/>
                    <a:lstStyle/>
                    <a:p>
                      <a:pPr algn="ctr"/>
                      <a:endParaRPr kumimoji="1" lang="ja-JP" altLang="en-US" sz="1200" b="0">
                        <a:solidFill>
                          <a:schemeClr val="tx1"/>
                        </a:solidFill>
                        <a:latin typeface="ＭＳ ゴシック" panose="020B0609070205080204" pitchFamily="49" charset="-128"/>
                        <a:ea typeface="ＭＳ ゴシック" panose="020B0609070205080204" pitchFamily="49" charset="-128"/>
                      </a:endParaRPr>
                    </a:p>
                  </a:txBody>
                  <a:tcPr marL="72000" marR="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en-US" altLang="ja-JP" sz="800" b="0">
                          <a:solidFill>
                            <a:schemeClr val="tx1"/>
                          </a:solidFill>
                          <a:latin typeface="ＭＳ ゴシック" panose="020B0609070205080204" pitchFamily="49" charset="-128"/>
                          <a:ea typeface="ＭＳ ゴシック" panose="020B0609070205080204" pitchFamily="49" charset="-128"/>
                        </a:rPr>
                        <a:t>(</a:t>
                      </a: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r>
                        <a:rPr kumimoji="1" lang="en-US" altLang="ja-JP" sz="800" b="0">
                          <a:solidFill>
                            <a:schemeClr val="tx1"/>
                          </a:solidFill>
                          <a:latin typeface="ＭＳ ゴシック" panose="020B0609070205080204" pitchFamily="49" charset="-128"/>
                          <a:ea typeface="ＭＳ ゴシック" panose="020B0609070205080204" pitchFamily="49" charset="-128"/>
                        </a:rPr>
                        <a:t>)</a:t>
                      </a:r>
                    </a:p>
                  </a:txBody>
                  <a:tcPr marL="72000" marR="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（３）エネルギーの節減</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67863">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オフィスや車両・機械等の電気・燃料の使用状況の記録・保存に努める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662154">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dirty="0">
                          <a:solidFill>
                            <a:schemeClr val="tx1"/>
                          </a:solidFill>
                          <a:latin typeface="ＭＳ 明朝" panose="02020609040205080304" pitchFamily="17" charset="-128"/>
                          <a:ea typeface="ＭＳ 明朝" panose="02020609040205080304" pitchFamily="17" charset="-128"/>
                        </a:rPr>
                        <a:t>省エネを意識し、不必要・非効率なエネルギー消費をしない（照明、空調、ウォームビズ・クールビズ、燃費効率のよい機械の利用等）ように努める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44117004"/>
                  </a:ext>
                </a:extLst>
              </a:tr>
              <a:tr h="367863">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⑤</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a:solidFill>
                            <a:schemeClr val="tx1"/>
                          </a:solidFill>
                          <a:latin typeface="ＭＳ 明朝" panose="02020609040205080304" pitchFamily="17" charset="-128"/>
                          <a:ea typeface="ＭＳ 明朝" panose="02020609040205080304" pitchFamily="17" charset="-128"/>
                        </a:rPr>
                        <a:t>環境負荷低減に配慮した商品、原料等の調達を検討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79492618"/>
                  </a:ext>
                </a:extLst>
              </a:tr>
            </a:tbl>
          </a:graphicData>
        </a:graphic>
      </p:graphicFrame>
      <p:graphicFrame>
        <p:nvGraphicFramePr>
          <p:cNvPr id="2" name="表 7">
            <a:extLst>
              <a:ext uri="{FF2B5EF4-FFF2-40B4-BE49-F238E27FC236}">
                <a16:creationId xmlns:a16="http://schemas.microsoft.com/office/drawing/2014/main" id="{23403E29-A423-730A-74D3-D877B34251E3}"/>
              </a:ext>
            </a:extLst>
          </p:cNvPr>
          <p:cNvGraphicFramePr>
            <a:graphicFrameLocks noGrp="1"/>
          </p:cNvGraphicFramePr>
          <p:nvPr>
            <p:extLst>
              <p:ext uri="{D42A27DB-BD31-4B8C-83A1-F6EECF244321}">
                <p14:modId xmlns:p14="http://schemas.microsoft.com/office/powerpoint/2010/main" val="648740208"/>
              </p:ext>
            </p:extLst>
          </p:nvPr>
        </p:nvGraphicFramePr>
        <p:xfrm>
          <a:off x="51637" y="974425"/>
          <a:ext cx="4808999" cy="818050"/>
        </p:xfrm>
        <a:graphic>
          <a:graphicData uri="http://schemas.openxmlformats.org/drawingml/2006/table">
            <a:tbl>
              <a:tblPr firstRow="1" bandRow="1">
                <a:tableStyleId>{912C8C85-51F0-491E-9774-3900AFEF0FD7}</a:tableStyleId>
              </a:tblPr>
              <a:tblGrid>
                <a:gridCol w="281347">
                  <a:extLst>
                    <a:ext uri="{9D8B030D-6E8A-4147-A177-3AD203B41FA5}">
                      <a16:colId xmlns:a16="http://schemas.microsoft.com/office/drawing/2014/main" val="3966827443"/>
                    </a:ext>
                  </a:extLst>
                </a:gridCol>
                <a:gridCol w="602423">
                  <a:extLst>
                    <a:ext uri="{9D8B030D-6E8A-4147-A177-3AD203B41FA5}">
                      <a16:colId xmlns:a16="http://schemas.microsoft.com/office/drawing/2014/main" val="1478065040"/>
                    </a:ext>
                  </a:extLst>
                </a:gridCol>
                <a:gridCol w="3260732">
                  <a:extLst>
                    <a:ext uri="{9D8B030D-6E8A-4147-A177-3AD203B41FA5}">
                      <a16:colId xmlns:a16="http://schemas.microsoft.com/office/drawing/2014/main" val="2357388432"/>
                    </a:ext>
                  </a:extLst>
                </a:gridCol>
                <a:gridCol w="664497">
                  <a:extLst>
                    <a:ext uri="{9D8B030D-6E8A-4147-A177-3AD203B41FA5}">
                      <a16:colId xmlns:a16="http://schemas.microsoft.com/office/drawing/2014/main" val="505857850"/>
                    </a:ext>
                  </a:extLst>
                </a:gridCol>
              </a:tblGrid>
              <a:tr h="321453">
                <a:tc>
                  <a:txBody>
                    <a:bodyPr/>
                    <a:lstStyle/>
                    <a:p>
                      <a:pPr algn="ctr"/>
                      <a:endParaRPr kumimoji="1" lang="ja-JP" altLang="en-US" sz="12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en-US" altLang="ja-JP" sz="800" b="0">
                          <a:solidFill>
                            <a:schemeClr val="tx1"/>
                          </a:solidFill>
                          <a:latin typeface="ＭＳ ゴシック" panose="020B0609070205080204" pitchFamily="49" charset="-128"/>
                          <a:ea typeface="ＭＳ ゴシック" panose="020B0609070205080204" pitchFamily="49" charset="-128"/>
                        </a:rPr>
                        <a:t>(</a:t>
                      </a: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r>
                        <a:rPr kumimoji="1" lang="en-US" altLang="ja-JP" sz="800" b="0">
                          <a:solidFill>
                            <a:schemeClr val="tx1"/>
                          </a:solidFill>
                          <a:latin typeface="ＭＳ ゴシック" panose="020B0609070205080204" pitchFamily="49" charset="-128"/>
                          <a:ea typeface="ＭＳ ゴシック" panose="020B0609070205080204" pitchFamily="49" charset="-128"/>
                        </a:rPr>
                        <a:t>)</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（１）適正な施肥</a:t>
                      </a:r>
                      <a:endParaRPr kumimoji="1" lang="en-US" altLang="ja-JP" sz="1200" b="1">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en-US" altLang="ja-JP" sz="800" b="0">
                          <a:solidFill>
                            <a:schemeClr val="tx1"/>
                          </a:solidFill>
                          <a:latin typeface="ＭＳ ゴシック" panose="020B0609070205080204" pitchFamily="49" charset="-128"/>
                          <a:ea typeface="ＭＳ ゴシック" panose="020B0609070205080204" pitchFamily="49" charset="-128"/>
                        </a:rPr>
                        <a:t>(</a:t>
                      </a: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r>
                        <a:rPr kumimoji="1" lang="en-US" altLang="ja-JP" sz="800" b="0">
                          <a:solidFill>
                            <a:schemeClr val="tx1"/>
                          </a:solidFill>
                          <a:latin typeface="ＭＳ ゴシック" panose="020B0609070205080204" pitchFamily="49" charset="-128"/>
                          <a:ea typeface="ＭＳ ゴシック" panose="020B0609070205080204" pitchFamily="49" charset="-128"/>
                        </a:rPr>
                        <a:t>)</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46753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①</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rtl="0" eaLnBrk="1" fontAlgn="auto" latinLnBrk="0" hangingPunct="1">
                        <a:lnSpc>
                          <a:spcPct val="100000"/>
                        </a:lnSpc>
                        <a:spcBef>
                          <a:spcPts val="0"/>
                        </a:spcBef>
                        <a:spcAft>
                          <a:spcPts val="0"/>
                        </a:spcAft>
                        <a:buClrTx/>
                        <a:buSzTx/>
                        <a:buFontTx/>
                        <a:buNone/>
                      </a:pPr>
                      <a:r>
                        <a:rPr lang="ja-JP" altLang="en-US" sz="1100" b="1" dirty="0">
                          <a:solidFill>
                            <a:schemeClr val="tx1"/>
                          </a:solidFill>
                          <a:latin typeface="ＭＳ ゴシック"/>
                          <a:ea typeface="ＭＳ ゴシック"/>
                        </a:rPr>
                        <a:t> </a:t>
                      </a:r>
                      <a:r>
                        <a:rPr kumimoji="1" lang="en-US" altLang="ja-JP" sz="1100" b="1" dirty="0">
                          <a:solidFill>
                            <a:schemeClr val="tx1"/>
                          </a:solidFill>
                          <a:latin typeface="ＭＳ ゴシック"/>
                          <a:ea typeface="ＭＳ ゴシック"/>
                        </a:rPr>
                        <a:t>※</a:t>
                      </a:r>
                      <a:r>
                        <a:rPr kumimoji="1" lang="ja-JP" altLang="en-US" sz="1100" b="1" dirty="0">
                          <a:solidFill>
                            <a:schemeClr val="tx1"/>
                          </a:solidFill>
                          <a:latin typeface="ＭＳ ゴシック"/>
                          <a:ea typeface="ＭＳ ゴシック"/>
                        </a:rPr>
                        <a:t>農産物</a:t>
                      </a:r>
                      <a:r>
                        <a:rPr lang="ja-JP" altLang="en-US" sz="1100" b="1" dirty="0">
                          <a:solidFill>
                            <a:schemeClr val="tx1"/>
                          </a:solidFill>
                          <a:latin typeface="ＭＳ ゴシック"/>
                          <a:ea typeface="ＭＳ ゴシック"/>
                        </a:rPr>
                        <a:t>等</a:t>
                      </a:r>
                      <a:r>
                        <a:rPr kumimoji="1" lang="ja-JP" altLang="en-US" sz="1100" b="1" dirty="0">
                          <a:solidFill>
                            <a:schemeClr val="tx1"/>
                          </a:solidFill>
                          <a:latin typeface="ＭＳ ゴシック"/>
                          <a:ea typeface="ＭＳ ゴシック"/>
                        </a:rPr>
                        <a:t>の調達を行う場合（該当しない □）</a:t>
                      </a:r>
                      <a:endParaRPr kumimoji="1" lang="en-US" altLang="ja-JP" sz="1100" b="1" dirty="0">
                        <a:solidFill>
                          <a:schemeClr val="tx1"/>
                        </a:solidFill>
                        <a:latin typeface="ＭＳ ゴシック"/>
                        <a:ea typeface="ＭＳ ゴシック"/>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明朝" panose="02020609040205080304" pitchFamily="17" charset="-128"/>
                          <a:ea typeface="ＭＳ 明朝" panose="02020609040205080304" pitchFamily="17" charset="-128"/>
                        </a:rPr>
                        <a:t>環境負荷低減に配慮した農産物等の調達を検討</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bl>
          </a:graphicData>
        </a:graphic>
      </p:graphicFrame>
      <p:graphicFrame>
        <p:nvGraphicFramePr>
          <p:cNvPr id="5" name="表 7">
            <a:extLst>
              <a:ext uri="{FF2B5EF4-FFF2-40B4-BE49-F238E27FC236}">
                <a16:creationId xmlns:a16="http://schemas.microsoft.com/office/drawing/2014/main" id="{02FA10FD-C5B6-4E82-EEDB-6787192C77D5}"/>
              </a:ext>
            </a:extLst>
          </p:cNvPr>
          <p:cNvGraphicFramePr>
            <a:graphicFrameLocks noGrp="1"/>
          </p:cNvGraphicFramePr>
          <p:nvPr>
            <p:extLst>
              <p:ext uri="{D42A27DB-BD31-4B8C-83A1-F6EECF244321}">
                <p14:modId xmlns:p14="http://schemas.microsoft.com/office/powerpoint/2010/main" val="2554462225"/>
              </p:ext>
            </p:extLst>
          </p:nvPr>
        </p:nvGraphicFramePr>
        <p:xfrm>
          <a:off x="51636" y="1840550"/>
          <a:ext cx="4809000" cy="975360"/>
        </p:xfrm>
        <a:graphic>
          <a:graphicData uri="http://schemas.openxmlformats.org/drawingml/2006/table">
            <a:tbl>
              <a:tblPr firstRow="1" bandRow="1">
                <a:tableStyleId>{912C8C85-51F0-491E-9774-3900AFEF0FD7}</a:tableStyleId>
              </a:tblPr>
              <a:tblGrid>
                <a:gridCol w="281637">
                  <a:extLst>
                    <a:ext uri="{9D8B030D-6E8A-4147-A177-3AD203B41FA5}">
                      <a16:colId xmlns:a16="http://schemas.microsoft.com/office/drawing/2014/main" val="3966827443"/>
                    </a:ext>
                  </a:extLst>
                </a:gridCol>
                <a:gridCol w="568424">
                  <a:extLst>
                    <a:ext uri="{9D8B030D-6E8A-4147-A177-3AD203B41FA5}">
                      <a16:colId xmlns:a16="http://schemas.microsoft.com/office/drawing/2014/main" val="711524135"/>
                    </a:ext>
                  </a:extLst>
                </a:gridCol>
                <a:gridCol w="3293759">
                  <a:extLst>
                    <a:ext uri="{9D8B030D-6E8A-4147-A177-3AD203B41FA5}">
                      <a16:colId xmlns:a16="http://schemas.microsoft.com/office/drawing/2014/main" val="2357388432"/>
                    </a:ext>
                  </a:extLst>
                </a:gridCol>
                <a:gridCol w="665180">
                  <a:extLst>
                    <a:ext uri="{9D8B030D-6E8A-4147-A177-3AD203B41FA5}">
                      <a16:colId xmlns:a16="http://schemas.microsoft.com/office/drawing/2014/main" val="505857850"/>
                    </a:ext>
                  </a:extLst>
                </a:gridCol>
              </a:tblGrid>
              <a:tr h="308777">
                <a:tc>
                  <a:txBody>
                    <a:bodyPr/>
                    <a:lstStyle/>
                    <a:p>
                      <a:pPr algn="ctr"/>
                      <a:endParaRPr kumimoji="1" lang="ja-JP" altLang="en-US" sz="12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en-US" altLang="ja-JP" sz="800" b="0">
                          <a:solidFill>
                            <a:schemeClr val="tx1"/>
                          </a:solidFill>
                          <a:latin typeface="ＭＳ ゴシック" panose="020B0609070205080204" pitchFamily="49" charset="-128"/>
                          <a:ea typeface="ＭＳ ゴシック" panose="020B0609070205080204" pitchFamily="49" charset="-128"/>
                        </a:rPr>
                        <a:t>(</a:t>
                      </a: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r>
                        <a:rPr kumimoji="1" lang="en-US" altLang="ja-JP" sz="800" b="0">
                          <a:solidFill>
                            <a:schemeClr val="tx1"/>
                          </a:solidFill>
                          <a:latin typeface="ＭＳ ゴシック" panose="020B0609070205080204" pitchFamily="49" charset="-128"/>
                          <a:ea typeface="ＭＳ ゴシック" panose="020B0609070205080204" pitchFamily="49" charset="-128"/>
                        </a:rPr>
                        <a:t>)</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（２）適正な防除</a:t>
                      </a:r>
                      <a:endParaRPr kumimoji="1" lang="en-US" altLang="ja-JP" sz="1200" b="1" dirty="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440345">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rtl="0" eaLnBrk="1" fontAlgn="auto" latinLnBrk="0" hangingPunct="1">
                        <a:lnSpc>
                          <a:spcPct val="100000"/>
                        </a:lnSpc>
                        <a:spcBef>
                          <a:spcPts val="0"/>
                        </a:spcBef>
                        <a:spcAft>
                          <a:spcPts val="0"/>
                        </a:spcAft>
                        <a:buClrTx/>
                        <a:buSzTx/>
                        <a:buFontTx/>
                        <a:buNone/>
                      </a:pPr>
                      <a:r>
                        <a:rPr lang="ja-JP" altLang="en-US" sz="1100" b="1">
                          <a:solidFill>
                            <a:schemeClr val="tx1"/>
                          </a:solidFill>
                          <a:latin typeface="ＭＳ ゴシック"/>
                          <a:ea typeface="ＭＳ ゴシック"/>
                        </a:rPr>
                        <a:t> </a:t>
                      </a:r>
                      <a:r>
                        <a:rPr kumimoji="1" lang="en-US" altLang="ja-JP" sz="1100" b="1">
                          <a:solidFill>
                            <a:schemeClr val="tx1"/>
                          </a:solidFill>
                          <a:latin typeface="ＭＳ ゴシック"/>
                          <a:ea typeface="ＭＳ ゴシック"/>
                        </a:rPr>
                        <a:t>※</a:t>
                      </a:r>
                      <a:r>
                        <a:rPr kumimoji="1" lang="ja-JP" altLang="en-US" sz="1100" b="1">
                          <a:solidFill>
                            <a:schemeClr val="tx1"/>
                          </a:solidFill>
                          <a:latin typeface="ＭＳ ゴシック"/>
                          <a:ea typeface="ＭＳ ゴシック"/>
                        </a:rPr>
                        <a:t>農産物</a:t>
                      </a:r>
                      <a:r>
                        <a:rPr lang="ja-JP" altLang="en-US" sz="1100" b="1">
                          <a:solidFill>
                            <a:schemeClr val="tx1"/>
                          </a:solidFill>
                          <a:latin typeface="ＭＳ ゴシック"/>
                          <a:ea typeface="ＭＳ ゴシック"/>
                        </a:rPr>
                        <a:t>等</a:t>
                      </a:r>
                      <a:r>
                        <a:rPr kumimoji="1" lang="ja-JP" altLang="en-US" sz="1100" b="1">
                          <a:solidFill>
                            <a:schemeClr val="tx1"/>
                          </a:solidFill>
                          <a:latin typeface="ＭＳ ゴシック"/>
                          <a:ea typeface="ＭＳ ゴシック"/>
                        </a:rPr>
                        <a:t>の調達を行う場合（該当しない □）</a:t>
                      </a:r>
                      <a:endParaRPr kumimoji="1" lang="en-US" altLang="ja-JP" sz="1100" b="1">
                        <a:solidFill>
                          <a:schemeClr val="tx1"/>
                        </a:solidFill>
                        <a:latin typeface="ＭＳ ゴシック"/>
                        <a:ea typeface="ＭＳ ゴシック"/>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a:solidFill>
                            <a:schemeClr val="tx1"/>
                          </a:solidFill>
                          <a:latin typeface="ＭＳ 明朝" panose="02020609040205080304" pitchFamily="17" charset="-128"/>
                          <a:ea typeface="ＭＳ 明朝" panose="02020609040205080304" pitchFamily="17" charset="-128"/>
                        </a:rPr>
                        <a:t> 環境負荷低減に配慮した農産物等の調達を検討（再掲）</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bl>
          </a:graphicData>
        </a:graphic>
      </p:graphicFrame>
      <p:graphicFrame>
        <p:nvGraphicFramePr>
          <p:cNvPr id="9" name="表 7">
            <a:extLst>
              <a:ext uri="{FF2B5EF4-FFF2-40B4-BE49-F238E27FC236}">
                <a16:creationId xmlns:a16="http://schemas.microsoft.com/office/drawing/2014/main" id="{44E7B47C-36CA-9A9B-5A48-F0C07EB9876C}"/>
              </a:ext>
            </a:extLst>
          </p:cNvPr>
          <p:cNvGraphicFramePr>
            <a:graphicFrameLocks noGrp="1"/>
          </p:cNvGraphicFramePr>
          <p:nvPr>
            <p:extLst>
              <p:ext uri="{D42A27DB-BD31-4B8C-83A1-F6EECF244321}">
                <p14:modId xmlns:p14="http://schemas.microsoft.com/office/powerpoint/2010/main" val="657107853"/>
              </p:ext>
            </p:extLst>
          </p:nvPr>
        </p:nvGraphicFramePr>
        <p:xfrm>
          <a:off x="51639" y="4999670"/>
          <a:ext cx="4808997" cy="792480"/>
        </p:xfrm>
        <a:graphic>
          <a:graphicData uri="http://schemas.openxmlformats.org/drawingml/2006/table">
            <a:tbl>
              <a:tblPr firstRow="1" bandRow="1">
                <a:tableStyleId>{912C8C85-51F0-491E-9774-3900AFEF0FD7}</a:tableStyleId>
              </a:tblPr>
              <a:tblGrid>
                <a:gridCol w="281926">
                  <a:extLst>
                    <a:ext uri="{9D8B030D-6E8A-4147-A177-3AD203B41FA5}">
                      <a16:colId xmlns:a16="http://schemas.microsoft.com/office/drawing/2014/main" val="3966827443"/>
                    </a:ext>
                  </a:extLst>
                </a:gridCol>
                <a:gridCol w="543891">
                  <a:extLst>
                    <a:ext uri="{9D8B030D-6E8A-4147-A177-3AD203B41FA5}">
                      <a16:colId xmlns:a16="http://schemas.microsoft.com/office/drawing/2014/main" val="3398224354"/>
                    </a:ext>
                  </a:extLst>
                </a:gridCol>
                <a:gridCol w="3362037">
                  <a:extLst>
                    <a:ext uri="{9D8B030D-6E8A-4147-A177-3AD203B41FA5}">
                      <a16:colId xmlns:a16="http://schemas.microsoft.com/office/drawing/2014/main" val="2357388432"/>
                    </a:ext>
                  </a:extLst>
                </a:gridCol>
                <a:gridCol w="621143">
                  <a:extLst>
                    <a:ext uri="{9D8B030D-6E8A-4147-A177-3AD203B41FA5}">
                      <a16:colId xmlns:a16="http://schemas.microsoft.com/office/drawing/2014/main" val="505857850"/>
                    </a:ext>
                  </a:extLst>
                </a:gridCol>
              </a:tblGrid>
              <a:tr h="269782">
                <a:tc>
                  <a:txBody>
                    <a:bodyPr/>
                    <a:lstStyle/>
                    <a:p>
                      <a:pPr algn="ctr"/>
                      <a:endParaRPr kumimoji="1" lang="ja-JP" altLang="en-US" sz="12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en-US" altLang="ja-JP" sz="800" b="0">
                          <a:solidFill>
                            <a:schemeClr val="tx1"/>
                          </a:solidFill>
                          <a:latin typeface="ＭＳ ゴシック" panose="020B0609070205080204" pitchFamily="49" charset="-128"/>
                          <a:ea typeface="ＭＳ ゴシック" panose="020B0609070205080204" pitchFamily="49" charset="-128"/>
                        </a:rPr>
                        <a:t>(</a:t>
                      </a: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r>
                        <a:rPr kumimoji="1" lang="en-US" altLang="ja-JP" sz="800" b="0">
                          <a:solidFill>
                            <a:schemeClr val="tx1"/>
                          </a:solidFill>
                          <a:latin typeface="ＭＳ ゴシック" panose="020B0609070205080204" pitchFamily="49" charset="-128"/>
                          <a:ea typeface="ＭＳ ゴシック" panose="020B0609070205080204" pitchFamily="49" charset="-128"/>
                        </a:rPr>
                        <a:t>)</a:t>
                      </a:r>
                    </a:p>
                  </a:txBody>
                  <a:tcPr marL="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（４）悪臭及び害虫の発生防止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40161">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1">
                          <a:solidFill>
                            <a:schemeClr val="tx1"/>
                          </a:solidFill>
                          <a:latin typeface="ＭＳ ゴシック" panose="020B0609070205080204" pitchFamily="49" charset="-128"/>
                          <a:ea typeface="ＭＳ ゴシック" panose="020B0609070205080204" pitchFamily="49" charset="-128"/>
                        </a:rPr>
                        <a:t> </a:t>
                      </a:r>
                      <a:r>
                        <a:rPr kumimoji="1" lang="en-US" altLang="ja-JP" sz="1100" b="1">
                          <a:solidFill>
                            <a:schemeClr val="tx1"/>
                          </a:solidFill>
                          <a:latin typeface="ＭＳ ゴシック" panose="020B0609070205080204" pitchFamily="49" charset="-128"/>
                          <a:ea typeface="ＭＳ ゴシック" panose="020B0609070205080204" pitchFamily="49" charset="-128"/>
                        </a:rPr>
                        <a:t>※</a:t>
                      </a:r>
                      <a:r>
                        <a:rPr kumimoji="1" lang="ja-JP" altLang="en-US" sz="1100" b="1">
                          <a:solidFill>
                            <a:schemeClr val="tx1"/>
                          </a:solidFill>
                          <a:latin typeface="ＭＳ ゴシック" panose="020B0609070205080204" pitchFamily="49" charset="-128"/>
                          <a:ea typeface="ＭＳ ゴシック" panose="020B0609070205080204" pitchFamily="49" charset="-128"/>
                        </a:rPr>
                        <a:t>肥料・飼料等の製造を行う場合（該当しない □）</a:t>
                      </a:r>
                      <a:endParaRPr kumimoji="1" lang="en-US" altLang="ja-JP" sz="1100" b="1">
                        <a:solidFill>
                          <a:schemeClr val="tx1"/>
                        </a:solidFill>
                        <a:latin typeface="ＭＳ ゴシック" panose="020B0609070205080204" pitchFamily="49" charset="-128"/>
                        <a:ea typeface="ＭＳ ゴシック" panose="020B0609070205080204" pitchFamily="49" charset="-128"/>
                      </a:endParaRPr>
                    </a:p>
                    <a:p>
                      <a:pPr algn="l"/>
                      <a:r>
                        <a:rPr kumimoji="1" lang="ja-JP" altLang="en-US" sz="1200" b="0">
                          <a:solidFill>
                            <a:schemeClr val="tx1"/>
                          </a:solidFill>
                          <a:latin typeface="ＭＳ 明朝" panose="02020609040205080304" pitchFamily="17" charset="-128"/>
                          <a:ea typeface="ＭＳ 明朝" panose="02020609040205080304" pitchFamily="17" charset="-128"/>
                        </a:rPr>
                        <a:t> 悪臭・害虫の発生防止・低減に努める</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bl>
          </a:graphicData>
        </a:graphic>
      </p:graphicFrame>
      <p:graphicFrame>
        <p:nvGraphicFramePr>
          <p:cNvPr id="11" name="表 7">
            <a:extLst>
              <a:ext uri="{FF2B5EF4-FFF2-40B4-BE49-F238E27FC236}">
                <a16:creationId xmlns:a16="http://schemas.microsoft.com/office/drawing/2014/main" id="{9391A420-8BAA-82AA-CE6F-3CC43B9F79FA}"/>
              </a:ext>
            </a:extLst>
          </p:cNvPr>
          <p:cNvGraphicFramePr>
            <a:graphicFrameLocks noGrp="1"/>
          </p:cNvGraphicFramePr>
          <p:nvPr>
            <p:extLst>
              <p:ext uri="{D42A27DB-BD31-4B8C-83A1-F6EECF244321}">
                <p14:modId xmlns:p14="http://schemas.microsoft.com/office/powerpoint/2010/main" val="4284595649"/>
              </p:ext>
            </p:extLst>
          </p:nvPr>
        </p:nvGraphicFramePr>
        <p:xfrm>
          <a:off x="4974555" y="2067105"/>
          <a:ext cx="4894500" cy="1402080"/>
        </p:xfrm>
        <a:graphic>
          <a:graphicData uri="http://schemas.openxmlformats.org/drawingml/2006/table">
            <a:tbl>
              <a:tblPr firstRow="1" bandRow="1">
                <a:tableStyleId>{912C8C85-51F0-491E-9774-3900AFEF0FD7}</a:tableStyleId>
              </a:tblPr>
              <a:tblGrid>
                <a:gridCol w="286941">
                  <a:extLst>
                    <a:ext uri="{9D8B030D-6E8A-4147-A177-3AD203B41FA5}">
                      <a16:colId xmlns:a16="http://schemas.microsoft.com/office/drawing/2014/main" val="3966827443"/>
                    </a:ext>
                  </a:extLst>
                </a:gridCol>
                <a:gridCol w="654019">
                  <a:extLst>
                    <a:ext uri="{9D8B030D-6E8A-4147-A177-3AD203B41FA5}">
                      <a16:colId xmlns:a16="http://schemas.microsoft.com/office/drawing/2014/main" val="3756062049"/>
                    </a:ext>
                  </a:extLst>
                </a:gridCol>
                <a:gridCol w="3335929">
                  <a:extLst>
                    <a:ext uri="{9D8B030D-6E8A-4147-A177-3AD203B41FA5}">
                      <a16:colId xmlns:a16="http://schemas.microsoft.com/office/drawing/2014/main" val="2357388432"/>
                    </a:ext>
                  </a:extLst>
                </a:gridCol>
                <a:gridCol w="617611">
                  <a:extLst>
                    <a:ext uri="{9D8B030D-6E8A-4147-A177-3AD203B41FA5}">
                      <a16:colId xmlns:a16="http://schemas.microsoft.com/office/drawing/2014/main" val="505857850"/>
                    </a:ext>
                  </a:extLst>
                </a:gridCol>
              </a:tblGrid>
              <a:tr h="283976">
                <a:tc>
                  <a:txBody>
                    <a:bodyPr/>
                    <a:lstStyle/>
                    <a:p>
                      <a:pPr algn="ctr"/>
                      <a:endParaRPr kumimoji="1" lang="ja-JP" altLang="en-US" sz="12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en-US" altLang="ja-JP" sz="800" b="0">
                          <a:solidFill>
                            <a:schemeClr val="tx1"/>
                          </a:solidFill>
                          <a:latin typeface="ＭＳ ゴシック" panose="020B0609070205080204" pitchFamily="49" charset="-128"/>
                          <a:ea typeface="ＭＳ ゴシック" panose="020B0609070205080204" pitchFamily="49" charset="-128"/>
                        </a:rPr>
                        <a:t>(</a:t>
                      </a: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r>
                        <a:rPr kumimoji="1" lang="en-US" altLang="ja-JP" sz="8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（６）生物多様性への悪影響の防止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br>
                        <a:rPr kumimoji="1" lang="en-US" altLang="ja-JP" sz="900" b="0">
                          <a:solidFill>
                            <a:schemeClr val="tx1"/>
                          </a:solidFill>
                          <a:latin typeface="ＭＳ ゴシック" panose="020B0609070205080204" pitchFamily="49" charset="-128"/>
                          <a:ea typeface="ＭＳ ゴシック" panose="020B0609070205080204" pitchFamily="49" charset="-128"/>
                        </a:rPr>
                      </a:br>
                      <a:r>
                        <a:rPr kumimoji="1" lang="en-US" altLang="ja-JP" sz="800" b="0">
                          <a:solidFill>
                            <a:schemeClr val="tx1"/>
                          </a:solidFill>
                          <a:latin typeface="ＭＳ ゴシック" panose="020B0609070205080204" pitchFamily="49" charset="-128"/>
                          <a:ea typeface="ＭＳ ゴシック" panose="020B0609070205080204" pitchFamily="49" charset="-128"/>
                        </a:rPr>
                        <a:t>(</a:t>
                      </a: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r>
                        <a:rPr kumimoji="1" lang="en-US" altLang="ja-JP" sz="800" b="0">
                          <a:solidFill>
                            <a:schemeClr val="tx1"/>
                          </a:solidFill>
                          <a:latin typeface="ＭＳ ゴシック" panose="020B0609070205080204" pitchFamily="49" charset="-128"/>
                          <a:ea typeface="ＭＳ ゴシック" panose="020B0609070205080204" pitchFamily="49" charset="-128"/>
                        </a:rPr>
                        <a:t>)</a:t>
                      </a:r>
                    </a:p>
                  </a:txBody>
                  <a:tcPr marL="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493872">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⑨</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a:solidFill>
                            <a:schemeClr val="tx1"/>
                          </a:solidFill>
                          <a:latin typeface="ＭＳ ゴシック" panose="020B0609070205080204" pitchFamily="49" charset="-128"/>
                          <a:ea typeface="ＭＳ ゴシック" panose="020B0609070205080204" pitchFamily="49" charset="-128"/>
                        </a:rPr>
                        <a:t>※</a:t>
                      </a:r>
                      <a:r>
                        <a:rPr kumimoji="1" lang="ja-JP" altLang="en-US" sz="1100" b="1">
                          <a:solidFill>
                            <a:schemeClr val="tx1"/>
                          </a:solidFill>
                          <a:latin typeface="ＭＳ ゴシック" panose="020B0609070205080204" pitchFamily="49" charset="-128"/>
                          <a:ea typeface="ＭＳ ゴシック" panose="020B0609070205080204" pitchFamily="49" charset="-128"/>
                        </a:rPr>
                        <a:t>生物多様性への影響が想定される工事等を実施する場合（該当しない □）</a:t>
                      </a:r>
                      <a:endParaRPr kumimoji="1" lang="en-US" altLang="ja-JP" sz="1100" b="1">
                        <a:solidFill>
                          <a:schemeClr val="tx1"/>
                        </a:solidFill>
                        <a:latin typeface="ＭＳ ゴシック" panose="020B0609070205080204" pitchFamily="49" charset="-128"/>
                        <a:ea typeface="ＭＳ ゴシック" panose="020B0609070205080204" pitchFamily="49" charset="-128"/>
                      </a:endParaRPr>
                    </a:p>
                    <a:p>
                      <a:pPr algn="l"/>
                      <a:r>
                        <a:rPr kumimoji="1" lang="ja-JP" altLang="en-US" sz="1200" b="0">
                          <a:solidFill>
                            <a:schemeClr val="tx1"/>
                          </a:solidFill>
                          <a:latin typeface="ＭＳ 明朝" panose="02020609040205080304" pitchFamily="17" charset="-128"/>
                          <a:ea typeface="ＭＳ 明朝" panose="02020609040205080304" pitchFamily="17" charset="-128"/>
                        </a:rPr>
                        <a:t>生物多様性に配慮した事業実施に努める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358057">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⑩</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dirty="0">
                          <a:solidFill>
                            <a:schemeClr val="tx1"/>
                          </a:solidFill>
                          <a:latin typeface="ＭＳ ゴシック" panose="020B0609070205080204" pitchFamily="49" charset="-128"/>
                          <a:ea typeface="ＭＳ ゴシック" panose="020B0609070205080204" pitchFamily="49" charset="-128"/>
                        </a:rPr>
                        <a:t>※</a:t>
                      </a:r>
                      <a:r>
                        <a:rPr kumimoji="1" lang="ja-JP" altLang="en-US" sz="1100" b="1" dirty="0">
                          <a:solidFill>
                            <a:schemeClr val="tx1"/>
                          </a:solidFill>
                          <a:latin typeface="ＭＳ ゴシック" panose="020B0609070205080204" pitchFamily="49" charset="-128"/>
                          <a:ea typeface="ＭＳ ゴシック" panose="020B0609070205080204" pitchFamily="49" charset="-128"/>
                        </a:rPr>
                        <a:t>特定事業場である場合（該当しない □）</a:t>
                      </a:r>
                    </a:p>
                    <a:p>
                      <a:pPr algn="l"/>
                      <a:r>
                        <a:rPr kumimoji="1" lang="ja-JP" altLang="en-US" sz="1200" b="0" dirty="0">
                          <a:solidFill>
                            <a:schemeClr val="tx1"/>
                          </a:solidFill>
                          <a:latin typeface="ＭＳ 明朝" panose="02020609040205080304" pitchFamily="17" charset="-128"/>
                          <a:ea typeface="ＭＳ 明朝" panose="02020609040205080304" pitchFamily="17" charset="-128"/>
                        </a:rPr>
                        <a:t>排水処理に係る水質汚濁防止法の遵守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826925"/>
                  </a:ext>
                </a:extLst>
              </a:tr>
            </a:tbl>
          </a:graphicData>
        </a:graphic>
      </p:graphicFrame>
      <p:sp>
        <p:nvSpPr>
          <p:cNvPr id="10" name="テキスト ボックス 9">
            <a:extLst>
              <a:ext uri="{FF2B5EF4-FFF2-40B4-BE49-F238E27FC236}">
                <a16:creationId xmlns:a16="http://schemas.microsoft.com/office/drawing/2014/main" id="{9DAF8577-A7B2-9A7B-0E92-6CA66664FCF3}"/>
              </a:ext>
            </a:extLst>
          </p:cNvPr>
          <p:cNvSpPr txBox="1"/>
          <p:nvPr/>
        </p:nvSpPr>
        <p:spPr>
          <a:xfrm>
            <a:off x="0" y="60760"/>
            <a:ext cx="5144357" cy="815608"/>
          </a:xfrm>
          <a:prstGeom prst="rect">
            <a:avLst/>
          </a:prstGeom>
          <a:noFill/>
        </p:spPr>
        <p:txBody>
          <a:bodyPr wrap="none" lIns="91440" tIns="45720" rIns="91440" bIns="45720" rtlCol="0" anchor="t">
            <a:spAutoFit/>
          </a:bodyPr>
          <a:lstStyle/>
          <a:p>
            <a:r>
              <a:rPr kumimoji="1" lang="zh-TW" altLang="en-US" sz="1100" dirty="0">
                <a:latin typeface="Meiryo UI"/>
                <a:ea typeface="Meiryo UI"/>
              </a:rPr>
              <a:t>別記様式第１号　別添７－６（実施規程　第７関係）</a:t>
            </a:r>
            <a:endParaRPr kumimoji="1" lang="en-US" altLang="zh-TW" sz="1100" dirty="0">
              <a:latin typeface="Meiryo UI"/>
              <a:ea typeface="Meiryo UI"/>
            </a:endParaRPr>
          </a:p>
          <a:p>
            <a:r>
              <a:rPr kumimoji="1" lang="ja-JP" altLang="en-US" b="1" dirty="0">
                <a:latin typeface="Meiryo UI"/>
                <a:ea typeface="Meiryo UI"/>
              </a:rPr>
              <a:t>環境負荷低減のクロスコンプライアンス チェックシート</a:t>
            </a:r>
            <a:endParaRPr kumimoji="1" lang="en-US" altLang="ja-JP" b="1" dirty="0">
              <a:latin typeface="Meiryo UI"/>
              <a:ea typeface="Meiryo UI"/>
            </a:endParaRPr>
          </a:p>
          <a:p>
            <a:r>
              <a:rPr lang="ja-JP" altLang="en-US" b="1" dirty="0">
                <a:solidFill>
                  <a:prstClr val="black"/>
                </a:solidFill>
                <a:latin typeface="メイリオ"/>
                <a:ea typeface="メイリオ"/>
              </a:rPr>
              <a:t>（民間事業者・自治体等</a:t>
            </a:r>
            <a:r>
              <a:rPr kumimoji="0" lang="ja-JP" altLang="en-US"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向け</a:t>
            </a:r>
            <a:r>
              <a:rPr kumimoji="0" lang="ja-JP" altLang="en-US" b="1" i="0" u="none" strike="noStrike" kern="1200" cap="none" spc="0" normalizeH="0" baseline="0" noProof="0" dirty="0">
                <a:ln>
                  <a:noFill/>
                </a:ln>
                <a:solidFill>
                  <a:prstClr val="black"/>
                </a:solidFill>
                <a:effectLst/>
                <a:uLnTx/>
                <a:uFillTx/>
                <a:latin typeface="メイリオ"/>
                <a:ea typeface="メイリオ"/>
              </a:rPr>
              <a:t>）</a:t>
            </a:r>
            <a:endParaRPr kumimoji="1" lang="en-US" altLang="ja-JP" b="1" dirty="0">
              <a:latin typeface="Meiryo UI"/>
              <a:ea typeface="Meiryo UI"/>
            </a:endParaRPr>
          </a:p>
        </p:txBody>
      </p:sp>
      <p:sp>
        <p:nvSpPr>
          <p:cNvPr id="12" name="テキスト ボックス 11">
            <a:extLst>
              <a:ext uri="{FF2B5EF4-FFF2-40B4-BE49-F238E27FC236}">
                <a16:creationId xmlns:a16="http://schemas.microsoft.com/office/drawing/2014/main" id="{34DDC1D4-497E-896C-9FBC-6950230988D6}"/>
              </a:ext>
            </a:extLst>
          </p:cNvPr>
          <p:cNvSpPr txBox="1"/>
          <p:nvPr/>
        </p:nvSpPr>
        <p:spPr>
          <a:xfrm>
            <a:off x="16452" y="5862506"/>
            <a:ext cx="4745018" cy="430887"/>
          </a:xfrm>
          <a:prstGeom prst="rect">
            <a:avLst/>
          </a:prstGeom>
          <a:noFill/>
        </p:spPr>
        <p:txBody>
          <a:bodyPr wrap="square" rtlCol="0">
            <a:spAutoFit/>
          </a:bodyPr>
          <a:lstStyle/>
          <a:p>
            <a:pPr marL="90488" indent="-90488"/>
            <a:r>
              <a:rPr kumimoji="1" lang="ja-JP" altLang="en-US" sz="1100" dirty="0">
                <a:latin typeface="ＭＳ 明朝" panose="02020609040205080304" pitchFamily="17" charset="-128"/>
                <a:ea typeface="ＭＳ 明朝" panose="02020609040205080304" pitchFamily="17" charset="-128"/>
              </a:rPr>
              <a:t>注　</a:t>
            </a:r>
            <a:r>
              <a:rPr kumimoji="1" lang="en-US" altLang="ja-JP" sz="1100" dirty="0">
                <a:latin typeface="ＭＳ 明朝" panose="02020609040205080304" pitchFamily="17" charset="-128"/>
                <a:ea typeface="ＭＳ 明朝" panose="02020609040205080304" pitchFamily="17" charset="-128"/>
              </a:rPr>
              <a:t>※</a:t>
            </a:r>
            <a:r>
              <a:rPr kumimoji="1" lang="ja-JP" altLang="en-US" sz="1100" dirty="0">
                <a:latin typeface="ＭＳ 明朝" panose="02020609040205080304" pitchFamily="17" charset="-128"/>
                <a:ea typeface="ＭＳ 明朝" panose="02020609040205080304" pitchFamily="17" charset="-128"/>
              </a:rPr>
              <a:t>の記載内容に「該当しない」場合には□にチェックしてください。この場合、当該項目の申請時・報告時のチェックは不要です。</a:t>
            </a:r>
            <a:endParaRPr kumimoji="1" lang="en-US" altLang="ja-JP" sz="1100" dirty="0">
              <a:latin typeface="ＭＳ 明朝" panose="02020609040205080304" pitchFamily="17" charset="-128"/>
              <a:ea typeface="ＭＳ 明朝" panose="02020609040205080304" pitchFamily="17" charset="-128"/>
            </a:endParaRPr>
          </a:p>
        </p:txBody>
      </p:sp>
      <p:sp>
        <p:nvSpPr>
          <p:cNvPr id="3" name="テキスト ボックス 2">
            <a:extLst>
              <a:ext uri="{FF2B5EF4-FFF2-40B4-BE49-F238E27FC236}">
                <a16:creationId xmlns:a16="http://schemas.microsoft.com/office/drawing/2014/main" id="{0341A0A6-AF2C-A7E5-3834-E8DD397BD797}"/>
              </a:ext>
            </a:extLst>
          </p:cNvPr>
          <p:cNvSpPr txBox="1"/>
          <p:nvPr/>
        </p:nvSpPr>
        <p:spPr>
          <a:xfrm>
            <a:off x="9050318" y="326185"/>
            <a:ext cx="923843" cy="369332"/>
          </a:xfrm>
          <a:prstGeom prst="rect">
            <a:avLst/>
          </a:prstGeom>
          <a:noFill/>
        </p:spPr>
        <p:txBody>
          <a:bodyPr wrap="none" rtlCol="0">
            <a:spAutoFit/>
          </a:bodyPr>
          <a:lstStyle/>
          <a:p>
            <a:r>
              <a:rPr kumimoji="1" lang="en-US" altLang="ja-JP" dirty="0">
                <a:latin typeface="Meiryo UI" panose="020B0604030504040204" pitchFamily="50" charset="-128"/>
                <a:ea typeface="Meiryo UI" panose="020B0604030504040204" pitchFamily="50" charset="-128"/>
              </a:rPr>
              <a:t>Ver2.1</a:t>
            </a:r>
            <a:endParaRPr kumimoji="1" lang="ja-JP" altLang="en-US" dirty="0">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ECE685EC-B96C-9668-BC76-A9A1D6A1F636}"/>
              </a:ext>
            </a:extLst>
          </p:cNvPr>
          <p:cNvSpPr txBox="1"/>
          <p:nvPr/>
        </p:nvSpPr>
        <p:spPr>
          <a:xfrm>
            <a:off x="5222368" y="46928"/>
            <a:ext cx="3877985" cy="830997"/>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kumimoji="1" lang="ja-JP" altLang="en-US" sz="1200" dirty="0">
                <a:latin typeface="ＭＳ ゴシック" panose="020B0609070205080204" pitchFamily="49" charset="-128"/>
                <a:ea typeface="ＭＳ ゴシック" panose="020B0609070205080204" pitchFamily="49" charset="-128"/>
              </a:rPr>
              <a:t>事業名：</a:t>
            </a:r>
            <a:r>
              <a:rPr kumimoji="1" lang="ja-JP" altLang="en-US" sz="1200" u="sng" dirty="0">
                <a:latin typeface="ＭＳ ゴシック" panose="020B0609070205080204" pitchFamily="49" charset="-128"/>
                <a:ea typeface="ＭＳ ゴシック" panose="020B0609070205080204" pitchFamily="49" charset="-128"/>
              </a:rPr>
              <a:t>　　　　　　　　　　　　　　　　　　　　</a:t>
            </a:r>
            <a:endParaRPr kumimoji="1" lang="en-US" altLang="ja-JP" sz="1200" u="sng" dirty="0">
              <a:latin typeface="ＭＳ ゴシック" panose="020B0609070205080204" pitchFamily="49" charset="-128"/>
              <a:ea typeface="ＭＳ ゴシック" panose="020B0609070205080204" pitchFamily="49" charset="-128"/>
            </a:endParaRPr>
          </a:p>
          <a:p>
            <a:r>
              <a:rPr kumimoji="1" lang="ja-JP" altLang="en-US" sz="1200" dirty="0">
                <a:latin typeface="ＭＳ ゴシック" panose="020B0609070205080204" pitchFamily="49" charset="-128"/>
                <a:ea typeface="ＭＳ ゴシック" panose="020B0609070205080204" pitchFamily="49" charset="-128"/>
              </a:rPr>
              <a:t>組織名・代表者氏名：</a:t>
            </a:r>
            <a:r>
              <a:rPr kumimoji="1" lang="ja-JP" altLang="en-US" sz="1200" u="sng" dirty="0">
                <a:latin typeface="ＭＳ ゴシック" panose="020B0609070205080204" pitchFamily="49" charset="-128"/>
                <a:ea typeface="ＭＳ ゴシック" panose="020B0609070205080204" pitchFamily="49" charset="-128"/>
              </a:rPr>
              <a:t>　　　　　　　　　　　　　　</a:t>
            </a:r>
            <a:endParaRPr kumimoji="1" lang="en-US" altLang="ja-JP" sz="1200" u="sng" dirty="0">
              <a:latin typeface="ＭＳ ゴシック" panose="020B0609070205080204" pitchFamily="49" charset="-128"/>
              <a:ea typeface="ＭＳ ゴシック" panose="020B0609070205080204" pitchFamily="49" charset="-128"/>
            </a:endParaRPr>
          </a:p>
          <a:p>
            <a:r>
              <a:rPr kumimoji="1" lang="ja-JP" altLang="en-US" sz="1200" dirty="0">
                <a:latin typeface="ＭＳ ゴシック" panose="020B0609070205080204" pitchFamily="49" charset="-128"/>
                <a:ea typeface="ＭＳ ゴシック" panose="020B0609070205080204" pitchFamily="49" charset="-128"/>
              </a:rPr>
              <a:t>住所：</a:t>
            </a:r>
            <a:r>
              <a:rPr kumimoji="1" lang="ja-JP" altLang="en-US" sz="1200" u="sng" dirty="0">
                <a:latin typeface="ＭＳ ゴシック" panose="020B0609070205080204" pitchFamily="49" charset="-128"/>
                <a:ea typeface="ＭＳ ゴシック" panose="020B0609070205080204" pitchFamily="49" charset="-128"/>
              </a:rPr>
              <a:t>　　　　　　　　　　　　　　　　　　　　　</a:t>
            </a:r>
            <a:endParaRPr kumimoji="1" lang="en-US" altLang="ja-JP" sz="1200" u="sng" dirty="0">
              <a:latin typeface="ＭＳ ゴシック" panose="020B0609070205080204" pitchFamily="49" charset="-128"/>
              <a:ea typeface="ＭＳ ゴシック" panose="020B0609070205080204" pitchFamily="49" charset="-128"/>
            </a:endParaRPr>
          </a:p>
          <a:p>
            <a:r>
              <a:rPr kumimoji="1" lang="ja-JP" altLang="en-US" sz="1200" dirty="0">
                <a:latin typeface="ＭＳ ゴシック" panose="020B0609070205080204" pitchFamily="49" charset="-128"/>
                <a:ea typeface="ＭＳ ゴシック" panose="020B0609070205080204" pitchFamily="49" charset="-128"/>
              </a:rPr>
              <a:t>連絡先：</a:t>
            </a:r>
            <a:r>
              <a:rPr kumimoji="1" lang="ja-JP" altLang="en-US" sz="1200" u="sng" dirty="0">
                <a:latin typeface="ＭＳ ゴシック" panose="020B0609070205080204" pitchFamily="49" charset="-128"/>
                <a:ea typeface="ＭＳ ゴシック" panose="020B0609070205080204" pitchFamily="49" charset="-128"/>
              </a:rPr>
              <a:t>　　　　　　　　　　　　　　　　　　　　</a:t>
            </a:r>
          </a:p>
        </p:txBody>
      </p:sp>
      <p:sp>
        <p:nvSpPr>
          <p:cNvPr id="7" name="テキスト ボックス 6">
            <a:extLst>
              <a:ext uri="{FF2B5EF4-FFF2-40B4-BE49-F238E27FC236}">
                <a16:creationId xmlns:a16="http://schemas.microsoft.com/office/drawing/2014/main" id="{4C67973A-88D1-E124-1933-C2E9DA7EB811}"/>
              </a:ext>
            </a:extLst>
          </p:cNvPr>
          <p:cNvSpPr txBox="1"/>
          <p:nvPr/>
        </p:nvSpPr>
        <p:spPr>
          <a:xfrm>
            <a:off x="4975443" y="5671179"/>
            <a:ext cx="4872011" cy="1107996"/>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kumimoji="1" lang="ja-JP" altLang="en-US" sz="1100" dirty="0">
                <a:latin typeface="ＭＳ ゴシック" panose="020B0609070205080204" pitchFamily="49" charset="-128"/>
                <a:ea typeface="ＭＳ ゴシック" panose="020B0609070205080204" pitchFamily="49" charset="-128"/>
              </a:rPr>
              <a:t>＜報告内容の確認と個人情報の取り扱いについて＞</a:t>
            </a:r>
            <a:endParaRPr kumimoji="1" lang="en-US" altLang="ja-JP" sz="1100" dirty="0">
              <a:latin typeface="ＭＳ ゴシック" panose="020B0609070205080204" pitchFamily="49" charset="-128"/>
              <a:ea typeface="ＭＳ ゴシック" panose="020B0609070205080204" pitchFamily="49" charset="-128"/>
            </a:endParaRPr>
          </a:p>
          <a:p>
            <a:pPr marL="176213" indent="-176213"/>
            <a:r>
              <a:rPr kumimoji="1" lang="ja-JP" altLang="en-US" sz="1100" dirty="0">
                <a:latin typeface="ＭＳ ゴシック" panose="020B0609070205080204" pitchFamily="49" charset="-128"/>
                <a:ea typeface="ＭＳ ゴシック" panose="020B0609070205080204" pitchFamily="49" charset="-128"/>
              </a:rPr>
              <a:t>・　本チェックシートにて報告された内容については、農林水産省が対象者を抽出し、実施状況の確認を行います。</a:t>
            </a:r>
            <a:endParaRPr kumimoji="1" lang="en-US" altLang="ja-JP" sz="1100" dirty="0">
              <a:latin typeface="ＭＳ ゴシック" panose="020B0609070205080204" pitchFamily="49" charset="-128"/>
              <a:ea typeface="ＭＳ ゴシック" panose="020B0609070205080204" pitchFamily="49" charset="-128"/>
            </a:endParaRPr>
          </a:p>
          <a:p>
            <a:pPr marL="176213" indent="-176213"/>
            <a:r>
              <a:rPr kumimoji="1" lang="ja-JP" altLang="en-US" sz="1100" dirty="0">
                <a:latin typeface="ＭＳ ゴシック" panose="020B0609070205080204" pitchFamily="49" charset="-128"/>
                <a:ea typeface="ＭＳ ゴシック" panose="020B0609070205080204" pitchFamily="49" charset="-128"/>
              </a:rPr>
              <a:t>・　記入いただいた個人情報については、本チェックシートの実施状況確認のために農林水産省で使用し、ご本人の同意がなければ第三者に提供することはありません。</a:t>
            </a:r>
            <a:endParaRPr kumimoji="1" lang="en-US" altLang="ja-JP" sz="1100" dirty="0">
              <a:latin typeface="ＭＳ ゴシック" panose="020B0609070205080204" pitchFamily="49" charset="-128"/>
              <a:ea typeface="ＭＳ ゴシック" panose="020B0609070205080204" pitchFamily="49" charset="-128"/>
            </a:endParaRPr>
          </a:p>
        </p:txBody>
      </p:sp>
      <p:sp>
        <p:nvSpPr>
          <p:cNvPr id="8" name="テキスト ボックス 7">
            <a:extLst>
              <a:ext uri="{FF2B5EF4-FFF2-40B4-BE49-F238E27FC236}">
                <a16:creationId xmlns:a16="http://schemas.microsoft.com/office/drawing/2014/main" id="{70151054-AAA8-9D53-CA22-CC6A664F7DBF}"/>
              </a:ext>
            </a:extLst>
          </p:cNvPr>
          <p:cNvSpPr txBox="1"/>
          <p:nvPr/>
        </p:nvSpPr>
        <p:spPr>
          <a:xfrm>
            <a:off x="7453432" y="6583731"/>
            <a:ext cx="2492990" cy="276999"/>
          </a:xfrm>
          <a:prstGeom prst="rect">
            <a:avLst/>
          </a:prstGeom>
          <a:noFill/>
        </p:spPr>
        <p:txBody>
          <a:bodyPr wrap="none" rtlCol="0">
            <a:spAutoFit/>
          </a:bodyPr>
          <a:lstStyle/>
          <a:p>
            <a:r>
              <a:rPr kumimoji="1" lang="ja-JP" altLang="en-US" sz="1200" dirty="0">
                <a:latin typeface="ＭＳ ゴシック" panose="020B0609070205080204" pitchFamily="49" charset="-128"/>
                <a:ea typeface="ＭＳ ゴシック" panose="020B0609070205080204" pitchFamily="49" charset="-128"/>
              </a:rPr>
              <a:t>上記について、確認しました→</a:t>
            </a:r>
            <a:r>
              <a:rPr kumimoji="1" lang="ja-JP" altLang="en-US" sz="1200" b="0" dirty="0">
                <a:solidFill>
                  <a:schemeClr val="tx1"/>
                </a:solidFill>
                <a:latin typeface="ＭＳ ゴシック" panose="020B0609070205080204" pitchFamily="49" charset="-128"/>
                <a:ea typeface="ＭＳ ゴシック" panose="020B0609070205080204" pitchFamily="49" charset="-128"/>
              </a:rPr>
              <a:t>□</a:t>
            </a:r>
          </a:p>
        </p:txBody>
      </p:sp>
      <p:sp>
        <p:nvSpPr>
          <p:cNvPr id="13" name="正方形/長方形 12">
            <a:extLst>
              <a:ext uri="{FF2B5EF4-FFF2-40B4-BE49-F238E27FC236}">
                <a16:creationId xmlns:a16="http://schemas.microsoft.com/office/drawing/2014/main" id="{77FDAA6F-3730-7192-FD7A-85D72997C85F}"/>
              </a:ext>
            </a:extLst>
          </p:cNvPr>
          <p:cNvSpPr/>
          <p:nvPr/>
        </p:nvSpPr>
        <p:spPr>
          <a:xfrm>
            <a:off x="5056432" y="5719037"/>
            <a:ext cx="4800258" cy="1107996"/>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527553762"/>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2.xml><?xml version="1.0" encoding="utf-8"?>
<a:theme xmlns:a="http://schemas.openxmlformats.org/drawingml/2006/main" name="2_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81AE3E6A6DFE834FA1FE14C8F1F6A67F" ma:contentTypeVersion="16" ma:contentTypeDescription="新しいドキュメントを作成します。" ma:contentTypeScope="" ma:versionID="219af992abe8ff133e7f87190862fc77">
  <xsd:schema xmlns:xsd="http://www.w3.org/2001/XMLSchema" xmlns:xs="http://www.w3.org/2001/XMLSchema" xmlns:p="http://schemas.microsoft.com/office/2006/metadata/properties" xmlns:ns2="b76ff172-abe0-46ee-84bb-5a819e31f544" xmlns:ns3="4488b656-eefe-49ee-bbd7-2038d2627799" targetNamespace="http://schemas.microsoft.com/office/2006/metadata/properties" ma:root="true" ma:fieldsID="e09af1fa126fec4295aefcafbcf38b46" ns2:_="" ns3:_="">
    <xsd:import namespace="b76ff172-abe0-46ee-84bb-5a819e31f544"/>
    <xsd:import namespace="4488b656-eefe-49ee-bbd7-2038d2627799"/>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3:SharedWithUsers" minOccurs="0"/>
                <xsd:element ref="ns3:SharedWithDetails" minOccurs="0"/>
                <xsd:element ref="ns2:MediaServiceBillingMetadata"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76ff172-abe0-46ee-84bb-5a819e31f54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BillingMetadata" ma:index="22" nillable="true" ma:displayName="MediaServiceBillingMetadata" ma:hidden="true" ma:internalName="MediaServiceBillingMetadata" ma:readOnly="true">
      <xsd:simpleType>
        <xsd:restriction base="dms:Note"/>
      </xsd:simpleType>
    </xsd:element>
    <xsd:element name="MediaServiceLocation" ma:index="23"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488b656-eefe-49ee-bbd7-2038d2627799"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71bca156-aef5-4ae7-b3f2-879d09487b76}" ma:internalName="TaxCatchAll" ma:showField="CatchAllData" ma:web="4488b656-eefe-49ee-bbd7-2038d2627799">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共有相手の詳細情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4488b656-eefe-49ee-bbd7-2038d2627799" xsi:nil="true"/>
    <lcf76f155ced4ddcb4097134ff3c332f xmlns="b76ff172-abe0-46ee-84bb-5a819e31f544">
      <Terms xmlns="http://schemas.microsoft.com/office/infopath/2007/PartnerControls"/>
    </lcf76f155ced4ddcb4097134ff3c332f>
    <MediaLengthInSeconds xmlns="b76ff172-abe0-46ee-84bb-5a819e31f544" xsi:nil="true"/>
  </documentManagement>
</p:properties>
</file>

<file path=customXml/itemProps1.xml><?xml version="1.0" encoding="utf-8"?>
<ds:datastoreItem xmlns:ds="http://schemas.openxmlformats.org/officeDocument/2006/customXml" ds:itemID="{7FA78E96-64A5-4DDA-B2F2-5B63D89D59EC}"/>
</file>

<file path=customXml/itemProps2.xml><?xml version="1.0" encoding="utf-8"?>
<ds:datastoreItem xmlns:ds="http://schemas.openxmlformats.org/officeDocument/2006/customXml" ds:itemID="{10A28211-5C75-459C-96EF-5E708A7D4093}">
  <ds:schemaRefs>
    <ds:schemaRef ds:uri="http://schemas.microsoft.com/sharepoint/v3/contenttype/forms"/>
  </ds:schemaRefs>
</ds:datastoreItem>
</file>

<file path=customXml/itemProps3.xml><?xml version="1.0" encoding="utf-8"?>
<ds:datastoreItem xmlns:ds="http://schemas.openxmlformats.org/officeDocument/2006/customXml" ds:itemID="{88B7C2A7-38FF-433F-972F-B0D0DCFF91B9}">
  <ds:schemaRefs>
    <ds:schemaRef ds:uri="http://schemas.microsoft.com/office/infopath/2007/PartnerControls"/>
    <ds:schemaRef ds:uri="http://www.w3.org/XML/1998/namespace"/>
    <ds:schemaRef ds:uri="04051ca4-4174-4f5a-b4bf-c8092c177d67"/>
    <ds:schemaRef ds:uri="http://purl.org/dc/terms/"/>
    <ds:schemaRef ds:uri="http://schemas.microsoft.com/office/2006/documentManagement/types"/>
    <ds:schemaRef ds:uri="http://purl.org/dc/elements/1.1/"/>
    <ds:schemaRef ds:uri="http://schemas.microsoft.com/office/2006/metadata/properties"/>
    <ds:schemaRef ds:uri="http://schemas.openxmlformats.org/package/2006/metadata/core-properties"/>
    <ds:schemaRef ds:uri="85ec59af-1a16-40a0-b163-384e34c79a5c"/>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Office Theme</Template>
  <TotalTime>201</TotalTime>
  <Words>3490</Words>
  <Application>Microsoft Office PowerPoint</Application>
  <PresentationFormat>A4 210 x 297 mm</PresentationFormat>
  <Paragraphs>699</Paragraphs>
  <Slides>6</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2</vt:i4>
      </vt:variant>
      <vt:variant>
        <vt:lpstr>スライド タイトル</vt:lpstr>
      </vt:variant>
      <vt:variant>
        <vt:i4>6</vt:i4>
      </vt:variant>
    </vt:vector>
  </HeadingPairs>
  <TitlesOfParts>
    <vt:vector size="16" baseType="lpstr">
      <vt:lpstr>Meiryo UI</vt:lpstr>
      <vt:lpstr>ＭＳ ゴシック</vt:lpstr>
      <vt:lpstr>ＭＳ 明朝</vt:lpstr>
      <vt:lpstr>メイリオ</vt:lpstr>
      <vt:lpstr>游ゴシック</vt:lpstr>
      <vt:lpstr>Arial</vt:lpstr>
      <vt:lpstr>Calibri</vt:lpstr>
      <vt:lpstr>Calibri Light</vt:lpstr>
      <vt:lpstr>Office テーマ</vt:lpstr>
      <vt:lpstr>2_Office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表谷 拓郎(HYOTANI Takuro)</dc:creator>
  <cp:lastModifiedBy>輸出支援課A</cp:lastModifiedBy>
  <cp:revision>15</cp:revision>
  <cp:lastPrinted>2023-12-20T06:50:18Z</cp:lastPrinted>
  <dcterms:created xsi:type="dcterms:W3CDTF">2023-04-07T00:51:12Z</dcterms:created>
  <dcterms:modified xsi:type="dcterms:W3CDTF">2026-02-26T02:30:08Z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0x01010081AE3E6A6DFE834FA1FE14C8F1F6A67F</vt:lpwstr>
  </property>
  <property fmtid="{D5CDD505-2E9C-101B-9397-08002B2CF9AE}" pid="3" name="MediaServiceImageTags">
    <vt:lpwstr/>
  </property>
  <property fmtid="{D5CDD505-2E9C-101B-9397-08002B2CF9AE}" pid="4" name="Order">
    <vt:r8>13624100</vt:r8>
  </property>
  <property fmtid="{D5CDD505-2E9C-101B-9397-08002B2CF9AE}" pid="5" name="xd_Signature">
    <vt:bool>false</vt:bool>
  </property>
  <property fmtid="{D5CDD505-2E9C-101B-9397-08002B2CF9AE}" pid="6" name="xd_ProgID">
    <vt:lpwstr/>
  </property>
  <property fmtid="{D5CDD505-2E9C-101B-9397-08002B2CF9AE}" pid="7" name="ComplianceAssetId">
    <vt:lpwstr/>
  </property>
  <property fmtid="{D5CDD505-2E9C-101B-9397-08002B2CF9AE}" pid="8" name="TemplateUrl">
    <vt:lpwstr/>
  </property>
  <property fmtid="{D5CDD505-2E9C-101B-9397-08002B2CF9AE}" pid="9" name="_ExtendedDescription">
    <vt:lpwstr/>
  </property>
  <property fmtid="{D5CDD505-2E9C-101B-9397-08002B2CF9AE}" pid="10" name="TriggerFlowInfo">
    <vt:lpwstr/>
  </property>
</Properties>
</file>