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玉置 蘭" initials="t" lastIdx="1" clrIdx="0">
    <p:extLst>
      <p:ext uri="{19B8F6BF-5375-455C-9EA6-DF929625EA0E}">
        <p15:presenceInfo xmlns:p15="http://schemas.microsoft.com/office/powerpoint/2012/main" userId="玉置 蘭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玉置蘭" userId="7df61f90-718c-433d-98a5-8a79bc900ac9" providerId="ADAL" clId="{49932313-8C7C-4B69-A14A-74B38C2474B8}"/>
    <pc:docChg chg="modSld">
      <pc:chgData name="玉置蘭" userId="7df61f90-718c-433d-98a5-8a79bc900ac9" providerId="ADAL" clId="{49932313-8C7C-4B69-A14A-74B38C2474B8}" dt="2025-04-22T10:11:05.325" v="3" actId="20577"/>
      <pc:docMkLst>
        <pc:docMk/>
      </pc:docMkLst>
      <pc:sldChg chg="modSp mod">
        <pc:chgData name="玉置蘭" userId="7df61f90-718c-433d-98a5-8a79bc900ac9" providerId="ADAL" clId="{49932313-8C7C-4B69-A14A-74B38C2474B8}" dt="2025-04-22T10:11:05.325" v="3" actId="20577"/>
        <pc:sldMkLst>
          <pc:docMk/>
          <pc:sldMk cId="4236405833" sldId="256"/>
        </pc:sldMkLst>
        <pc:spChg chg="mod">
          <ac:chgData name="玉置蘭" userId="7df61f90-718c-433d-98a5-8a79bc900ac9" providerId="ADAL" clId="{49932313-8C7C-4B69-A14A-74B38C2474B8}" dt="2025-04-22T10:11:05.325" v="3" actId="20577"/>
          <ac:spMkLst>
            <pc:docMk/>
            <pc:sldMk cId="4236405833" sldId="256"/>
            <ac:spMk id="18" creationId="{00000000-0000-0000-0000-000000000000}"/>
          </ac:spMkLst>
        </pc:spChg>
        <pc:spChg chg="mod">
          <ac:chgData name="玉置蘭" userId="7df61f90-718c-433d-98a5-8a79bc900ac9" providerId="ADAL" clId="{49932313-8C7C-4B69-A14A-74B38C2474B8}" dt="2025-04-22T10:10:59.476" v="1" actId="20577"/>
          <ac:spMkLst>
            <pc:docMk/>
            <pc:sldMk cId="4236405833" sldId="256"/>
            <ac:spMk id="25" creationId="{00000000-0000-0000-0000-000000000000}"/>
          </ac:spMkLst>
        </pc:spChg>
      </pc:sldChg>
    </pc:docChg>
  </pc:docChgLst>
  <pc:docChgLst>
    <pc:chgData name="玉置蘭" userId="S::tamaki-r@myfarm.co.jp::7df61f90-718c-433d-98a5-8a79bc900ac9" providerId="AD" clId="Web-{4305AF96-1B01-E7EA-2032-1FF1553AC324}"/>
    <pc:docChg chg="modSld">
      <pc:chgData name="玉置蘭" userId="S::tamaki-r@myfarm.co.jp::7df61f90-718c-433d-98a5-8a79bc900ac9" providerId="AD" clId="Web-{4305AF96-1B01-E7EA-2032-1FF1553AC324}" dt="2025-04-03T07:49:24.794" v="1" actId="20577"/>
      <pc:docMkLst>
        <pc:docMk/>
      </pc:docMkLst>
      <pc:sldChg chg="modSp">
        <pc:chgData name="玉置蘭" userId="S::tamaki-r@myfarm.co.jp::7df61f90-718c-433d-98a5-8a79bc900ac9" providerId="AD" clId="Web-{4305AF96-1B01-E7EA-2032-1FF1553AC324}" dt="2025-04-03T07:49:24.794" v="1" actId="20577"/>
        <pc:sldMkLst>
          <pc:docMk/>
          <pc:sldMk cId="4236405833" sldId="256"/>
        </pc:sldMkLst>
        <pc:spChg chg="mod">
          <ac:chgData name="玉置蘭" userId="S::tamaki-r@myfarm.co.jp::7df61f90-718c-433d-98a5-8a79bc900ac9" providerId="AD" clId="Web-{4305AF96-1B01-E7EA-2032-1FF1553AC324}" dt="2025-04-03T07:49:24.794" v="1" actId="20577"/>
          <ac:spMkLst>
            <pc:docMk/>
            <pc:sldMk cId="4236405833" sldId="256"/>
            <ac:spMk id="5" creationId="{00000000-0000-0000-0000-000000000000}"/>
          </ac:spMkLst>
        </pc:spChg>
      </pc:sldChg>
    </pc:docChg>
  </pc:docChgLst>
  <pc:docChgLst>
    <pc:chgData name="玉置蘭" userId="S::tamaki-r@myfarm.co.jp::7df61f90-718c-433d-98a5-8a79bc900ac9" providerId="AD" clId="Web-{2575DC17-F864-8ACC-68AD-E6A6656511E3}"/>
    <pc:docChg chg="modSld">
      <pc:chgData name="玉置蘭" userId="S::tamaki-r@myfarm.co.jp::7df61f90-718c-433d-98a5-8a79bc900ac9" providerId="AD" clId="Web-{2575DC17-F864-8ACC-68AD-E6A6656511E3}" dt="2025-04-17T09:29:19.437" v="1" actId="20577"/>
      <pc:docMkLst>
        <pc:docMk/>
      </pc:docMkLst>
      <pc:sldChg chg="modSp">
        <pc:chgData name="玉置蘭" userId="S::tamaki-r@myfarm.co.jp::7df61f90-718c-433d-98a5-8a79bc900ac9" providerId="AD" clId="Web-{2575DC17-F864-8ACC-68AD-E6A6656511E3}" dt="2025-04-17T09:29:19.437" v="1" actId="20577"/>
        <pc:sldMkLst>
          <pc:docMk/>
          <pc:sldMk cId="4236405833" sldId="256"/>
        </pc:sldMkLst>
        <pc:spChg chg="mod">
          <ac:chgData name="玉置蘭" userId="S::tamaki-r@myfarm.co.jp::7df61f90-718c-433d-98a5-8a79bc900ac9" providerId="AD" clId="Web-{2575DC17-F864-8ACC-68AD-E6A6656511E3}" dt="2025-04-17T09:29:19.437" v="1" actId="20577"/>
          <ac:spMkLst>
            <pc:docMk/>
            <pc:sldMk cId="4236405833" sldId="256"/>
            <ac:spMk id="2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160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536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39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317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89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19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38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160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23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80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E5DF-0908-4DA9-BD55-AFBEE10C9B22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99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7E5DF-0908-4DA9-BD55-AFBEE10C9B22}" type="datetimeFigureOut">
              <a:rPr kumimoji="1" lang="ja-JP" altLang="en-US" smtClean="0"/>
              <a:t>2025/5/13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DD78E-E833-41E4-94D9-38F46FF2E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19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75708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事業名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】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△△事業（○○都道府県○○市町村）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団体名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】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□□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712015" y="68825"/>
            <a:ext cx="2100579" cy="6194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ja-JP" altLang="en-US" sz="1200" dirty="0"/>
              <a:t>令和７年度生物多様性保全推進支援事業</a:t>
            </a:r>
            <a:endParaRPr kumimoji="1" lang="en-US" altLang="ja-JP" sz="1200" dirty="0"/>
          </a:p>
          <a:p>
            <a:pPr algn="ctr"/>
            <a:r>
              <a:rPr kumimoji="1" lang="ja-JP" altLang="en-US" sz="1200">
                <a:ea typeface="游ゴシック"/>
              </a:rPr>
              <a:t>様式２</a:t>
            </a:r>
            <a:endParaRPr lang="ja-JP" altLang="en-US" sz="1200">
              <a:ea typeface="游ゴシック"/>
              <a:cs typeface="Calibri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0" y="967817"/>
            <a:ext cx="9906000" cy="1409944"/>
            <a:chOff x="0" y="1115338"/>
            <a:chExt cx="9906000" cy="1215249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0" y="1455174"/>
              <a:ext cx="9906000" cy="875413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1200" dirty="0">
                  <a:latin typeface="+mn-ea"/>
                </a:rPr>
                <a:t>　○○ ○○ ○○ ○○ ○○。</a:t>
              </a:r>
              <a:endParaRPr kumimoji="1" lang="en-US" altLang="ja-JP" sz="1200" dirty="0">
                <a:latin typeface="+mn-ea"/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0" y="1115338"/>
              <a:ext cx="1887793" cy="338554"/>
            </a:xfrm>
            <a:prstGeom prst="rect">
              <a:avLst/>
            </a:prstGeom>
            <a:solidFill>
              <a:srgbClr val="0070C0"/>
            </a:solidFill>
            <a:ln w="25400"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</a:rPr>
                <a:t>事業の背景・目的</a:t>
              </a: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0" y="5088719"/>
            <a:ext cx="9906000" cy="1196853"/>
            <a:chOff x="0" y="1200566"/>
            <a:chExt cx="9906000" cy="1196853"/>
          </a:xfrm>
        </p:grpSpPr>
        <p:sp>
          <p:nvSpPr>
            <p:cNvPr id="13" name="テキスト ボックス 12"/>
            <p:cNvSpPr txBox="1"/>
            <p:nvPr/>
          </p:nvSpPr>
          <p:spPr>
            <a:xfrm>
              <a:off x="0" y="1566422"/>
              <a:ext cx="9906000" cy="830997"/>
            </a:xfrm>
            <a:prstGeom prst="rect">
              <a:avLst/>
            </a:prstGeom>
            <a:noFill/>
            <a:ln w="25400">
              <a:solidFill>
                <a:srgbClr val="0070C0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1050" dirty="0">
                  <a:latin typeface="+mn-ea"/>
                </a:rPr>
                <a:t>　○○○○ ○○○○ ○○○○ 。</a:t>
              </a:r>
              <a:endParaRPr kumimoji="1" lang="en-US" altLang="ja-JP" sz="1050" dirty="0">
                <a:latin typeface="+mn-ea"/>
              </a:endParaRPr>
            </a:p>
            <a:p>
              <a:endParaRPr kumimoji="1" lang="ja-JP" altLang="en-US" sz="1050" i="1" u="sng" dirty="0"/>
            </a:p>
            <a:p>
              <a:endParaRPr kumimoji="1" lang="ja-JP" altLang="en-US" sz="1200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1" y="1200566"/>
              <a:ext cx="1887792" cy="360000"/>
            </a:xfrm>
            <a:prstGeom prst="rect">
              <a:avLst/>
            </a:prstGeom>
            <a:solidFill>
              <a:srgbClr val="0070C0"/>
            </a:solidFill>
            <a:ln w="25400"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</a:rPr>
                <a:t>期待される成果</a:t>
              </a:r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6000" y="2376730"/>
            <a:ext cx="1887792" cy="338554"/>
          </a:xfrm>
          <a:prstGeom prst="rect">
            <a:avLst/>
          </a:prstGeom>
          <a:solidFill>
            <a:srgbClr val="0070C0"/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</a:rPr>
              <a:t>事業の内容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00" y="2710911"/>
            <a:ext cx="9864000" cy="2340003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050" dirty="0"/>
              <a:t>　○○○○○○ ○○ ○○。</a:t>
            </a:r>
          </a:p>
          <a:p>
            <a:endParaRPr kumimoji="1" lang="en-US" altLang="ja-JP" sz="1200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163316" y="3394542"/>
            <a:ext cx="9410244" cy="1629133"/>
            <a:chOff x="163316" y="3479353"/>
            <a:chExt cx="9410244" cy="1629133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163316" y="3479354"/>
              <a:ext cx="4239752" cy="16287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1400" dirty="0"/>
                <a:t>令和７年度</a:t>
              </a:r>
              <a:endParaRPr kumimoji="1" lang="en-US" altLang="ja-JP" sz="1400" dirty="0"/>
            </a:p>
            <a:p>
              <a:endParaRPr kumimoji="1" lang="en-US" altLang="ja-JP" sz="1400" dirty="0"/>
            </a:p>
            <a:p>
              <a:endParaRPr kumimoji="1" lang="en-US" altLang="ja-JP" sz="1400" dirty="0"/>
            </a:p>
            <a:p>
              <a:endParaRPr kumimoji="1" lang="en-US" altLang="ja-JP" sz="1400" dirty="0"/>
            </a:p>
            <a:p>
              <a:endParaRPr kumimoji="1" lang="en-US" altLang="ja-JP" sz="1400" dirty="0"/>
            </a:p>
            <a:p>
              <a:endParaRPr kumimoji="1" lang="en-US" altLang="ja-JP" sz="1400" dirty="0"/>
            </a:p>
            <a:p>
              <a:endParaRPr kumimoji="1" lang="en-US" altLang="ja-JP" sz="1400" dirty="0"/>
            </a:p>
            <a:p>
              <a:endParaRPr kumimoji="1" lang="ja-JP" altLang="en-US" sz="14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38576" y="3836897"/>
              <a:ext cx="4110704" cy="121143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1200" dirty="0"/>
                <a:t>事業①　○○保全の事業計画の策定</a:t>
              </a:r>
              <a:endParaRPr kumimoji="1" lang="en-US" altLang="ja-JP" sz="1200" dirty="0"/>
            </a:p>
            <a:p>
              <a:r>
                <a:rPr kumimoji="1" lang="ja-JP" altLang="en-US" sz="1200" dirty="0"/>
                <a:t>・</a:t>
              </a:r>
              <a:endParaRPr kumimoji="1" lang="en-US" altLang="ja-JP" sz="1200" dirty="0"/>
            </a:p>
            <a:p>
              <a:r>
                <a:rPr kumimoji="1" lang="ja-JP" altLang="en-US" sz="1200" dirty="0"/>
                <a:t>・</a:t>
              </a:r>
              <a:endParaRPr kumimoji="1" lang="en-US" altLang="ja-JP" sz="1200" dirty="0"/>
            </a:p>
            <a:p>
              <a:endParaRPr kumimoji="1" lang="en-US" altLang="ja-JP" sz="1200" dirty="0"/>
            </a:p>
            <a:p>
              <a:endParaRPr kumimoji="1" lang="en-US" altLang="ja-JP" sz="1200" dirty="0"/>
            </a:p>
            <a:p>
              <a:endParaRPr kumimoji="1" lang="ja-JP" altLang="en-US" sz="1200" dirty="0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4565300" y="3479353"/>
              <a:ext cx="5008260" cy="162913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1400" dirty="0"/>
                <a:t>２年目</a:t>
              </a:r>
              <a:endParaRPr kumimoji="1" lang="en-US" altLang="ja-JP" sz="1400" dirty="0"/>
            </a:p>
            <a:p>
              <a:endParaRPr kumimoji="1" lang="en-US" altLang="ja-JP" sz="1400" dirty="0"/>
            </a:p>
            <a:p>
              <a:endParaRPr kumimoji="1" lang="en-US" altLang="ja-JP" sz="1400" dirty="0"/>
            </a:p>
            <a:p>
              <a:endParaRPr kumimoji="1" lang="en-US" altLang="ja-JP" sz="1400" dirty="0"/>
            </a:p>
            <a:p>
              <a:endParaRPr kumimoji="1" lang="en-US" altLang="ja-JP" sz="1400" dirty="0"/>
            </a:p>
            <a:p>
              <a:endParaRPr kumimoji="1" lang="en-US" altLang="ja-JP" sz="1400" dirty="0"/>
            </a:p>
            <a:p>
              <a:endParaRPr kumimoji="1" lang="ja-JP" altLang="en-US" sz="1400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668945" y="3836896"/>
              <a:ext cx="2401122" cy="12162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1200" dirty="0"/>
                <a:t>事業②　生息環境改善事業</a:t>
              </a:r>
              <a:endParaRPr kumimoji="1" lang="en-US" altLang="ja-JP" sz="1200" dirty="0"/>
            </a:p>
            <a:p>
              <a:r>
                <a:rPr kumimoji="1" lang="ja-JP" altLang="en-US" sz="1200" dirty="0"/>
                <a:t>・</a:t>
              </a:r>
              <a:endParaRPr kumimoji="1" lang="en-US" altLang="ja-JP" sz="1200" dirty="0"/>
            </a:p>
            <a:p>
              <a:r>
                <a:rPr kumimoji="1" lang="ja-JP" altLang="en-US" sz="1200" dirty="0"/>
                <a:t>・</a:t>
              </a:r>
              <a:endParaRPr kumimoji="1" lang="en-US" altLang="ja-JP" sz="1200" dirty="0"/>
            </a:p>
            <a:p>
              <a:endParaRPr kumimoji="1" lang="en-US" altLang="ja-JP" sz="1200" dirty="0"/>
            </a:p>
            <a:p>
              <a:endParaRPr kumimoji="1" lang="en-US" altLang="ja-JP" sz="1200" dirty="0"/>
            </a:p>
            <a:p>
              <a:endParaRPr kumimoji="1" lang="ja-JP" altLang="en-US" sz="12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136762" y="3836896"/>
              <a:ext cx="2387601" cy="121144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1200" dirty="0"/>
                <a:t>事業③　モニタリング</a:t>
              </a:r>
              <a:endParaRPr kumimoji="1" lang="en-US" altLang="ja-JP" sz="1200" dirty="0"/>
            </a:p>
            <a:p>
              <a:r>
                <a:rPr kumimoji="1" lang="ja-JP" altLang="en-US" sz="1200" dirty="0"/>
                <a:t>・</a:t>
              </a:r>
              <a:endParaRPr kumimoji="1" lang="en-US" altLang="ja-JP" sz="1200" dirty="0"/>
            </a:p>
            <a:p>
              <a:r>
                <a:rPr kumimoji="1" lang="ja-JP" altLang="en-US" sz="1200" dirty="0"/>
                <a:t>・</a:t>
              </a:r>
              <a:endParaRPr kumimoji="1" lang="en-US" altLang="ja-JP" sz="1200" dirty="0"/>
            </a:p>
            <a:p>
              <a:endParaRPr kumimoji="1" lang="en-US" altLang="ja-JP" sz="1200" dirty="0"/>
            </a:p>
            <a:p>
              <a:endParaRPr kumimoji="1" lang="en-US" altLang="ja-JP" sz="1200" dirty="0"/>
            </a:p>
            <a:p>
              <a:endParaRPr kumimoji="1" lang="ja-JP" altLang="en-US" sz="1200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260035" y="4135821"/>
              <a:ext cx="1043856" cy="74516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/>
                <a:t>必要に応じて、図・写真を使用</a:t>
              </a: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8484089" y="4135821"/>
              <a:ext cx="1021230" cy="75290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/>
                <a:t>必要に応じて、図・写真を使用</a:t>
              </a:r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0" y="6582697"/>
            <a:ext cx="9906000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ja-JP" sz="1200" dirty="0">
                <a:ea typeface="游ゴシック"/>
              </a:rPr>
              <a:t>【</a:t>
            </a:r>
            <a:r>
              <a:rPr kumimoji="1" lang="ja-JP" altLang="en-US" sz="1200" dirty="0">
                <a:ea typeface="游ゴシック"/>
              </a:rPr>
              <a:t>事業期間</a:t>
            </a:r>
            <a:r>
              <a:rPr kumimoji="1" lang="en-US" altLang="ja-JP" sz="1200" dirty="0">
                <a:ea typeface="游ゴシック"/>
              </a:rPr>
              <a:t>】</a:t>
            </a:r>
            <a:r>
              <a:rPr kumimoji="1" lang="ja-JP" altLang="en-US" sz="1200" dirty="0">
                <a:ea typeface="游ゴシック"/>
              </a:rPr>
              <a:t>令和７年度～　○年度　　　</a:t>
            </a:r>
            <a:r>
              <a:rPr kumimoji="1" lang="en-US" altLang="ja-JP" sz="1200" dirty="0">
                <a:ea typeface="游ゴシック"/>
              </a:rPr>
              <a:t>【</a:t>
            </a:r>
            <a:r>
              <a:rPr kumimoji="1" lang="ja-JP" altLang="en-US" sz="1200" dirty="0">
                <a:ea typeface="游ゴシック"/>
              </a:rPr>
              <a:t>事業メニュー</a:t>
            </a:r>
            <a:r>
              <a:rPr kumimoji="1" lang="en-US" altLang="ja-JP" sz="1200" dirty="0">
                <a:ea typeface="游ゴシック"/>
              </a:rPr>
              <a:t>】</a:t>
            </a:r>
            <a:r>
              <a:rPr kumimoji="1" lang="ja-JP" altLang="en-US" sz="1200" dirty="0">
                <a:ea typeface="游ゴシック"/>
              </a:rPr>
              <a:t>（○）　　</a:t>
            </a:r>
            <a:r>
              <a:rPr kumimoji="1" lang="en-US" altLang="ja-JP" sz="1200" dirty="0">
                <a:ea typeface="游ゴシック"/>
              </a:rPr>
              <a:t>【</a:t>
            </a:r>
            <a:r>
              <a:rPr kumimoji="1" lang="ja-JP" altLang="en-US" sz="1200" dirty="0">
                <a:ea typeface="游ゴシック"/>
              </a:rPr>
              <a:t>要望額</a:t>
            </a:r>
            <a:r>
              <a:rPr kumimoji="1" lang="en-US" altLang="ja-JP" sz="1200" dirty="0">
                <a:ea typeface="游ゴシック"/>
              </a:rPr>
              <a:t>】</a:t>
            </a:r>
            <a:r>
              <a:rPr kumimoji="1" lang="ja-JP" altLang="en-US" sz="1200" dirty="0">
                <a:ea typeface="游ゴシック"/>
              </a:rPr>
              <a:t>○○○○千円（令和７年度○○○○千円）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D3EBF47-4276-1645-35EC-907E9114EC89}"/>
              </a:ext>
            </a:extLst>
          </p:cNvPr>
          <p:cNvSpPr/>
          <p:nvPr/>
        </p:nvSpPr>
        <p:spPr>
          <a:xfrm>
            <a:off x="3006047" y="6305698"/>
            <a:ext cx="2595688" cy="276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公募要領の事業番号を記載する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8506FF7-CA35-3858-DD2D-E27F466256F8}"/>
              </a:ext>
            </a:extLst>
          </p:cNvPr>
          <p:cNvSpPr/>
          <p:nvPr/>
        </p:nvSpPr>
        <p:spPr>
          <a:xfrm>
            <a:off x="3048348" y="1463667"/>
            <a:ext cx="5282214" cy="7391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i="1" dirty="0">
                <a:solidFill>
                  <a:srgbClr val="FF0000"/>
                </a:solidFill>
                <a:latin typeface="+mn-ea"/>
              </a:rPr>
              <a:t>・応募申請書様式１「６．事業目的」、「</a:t>
            </a:r>
            <a:r>
              <a:rPr kumimoji="1" lang="en-US" altLang="ja-JP" sz="1200" i="1" dirty="0">
                <a:solidFill>
                  <a:srgbClr val="FF0000"/>
                </a:solidFill>
                <a:latin typeface="+mn-ea"/>
              </a:rPr>
              <a:t>12</a:t>
            </a:r>
            <a:r>
              <a:rPr kumimoji="1" lang="ja-JP" altLang="en-US" sz="1200" i="1" dirty="0">
                <a:solidFill>
                  <a:srgbClr val="FF0000"/>
                </a:solidFill>
                <a:latin typeface="+mn-ea"/>
              </a:rPr>
              <a:t>．事業の背景」を基に、事業の背景や目的、必要性、地域における生物多様性保全上の課題等を簡潔に記載（</a:t>
            </a:r>
            <a:r>
              <a:rPr kumimoji="1" lang="en-US" altLang="ja-JP" sz="1200" i="1" dirty="0">
                <a:solidFill>
                  <a:srgbClr val="FF0000"/>
                </a:solidFill>
                <a:latin typeface="+mn-ea"/>
              </a:rPr>
              <a:t>300</a:t>
            </a:r>
            <a:r>
              <a:rPr kumimoji="1" lang="ja-JP" altLang="en-US" sz="1200" i="1" dirty="0">
                <a:solidFill>
                  <a:srgbClr val="FF0000"/>
                </a:solidFill>
                <a:latin typeface="+mn-ea"/>
              </a:rPr>
              <a:t>文字以内）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7412594" y="2061512"/>
            <a:ext cx="2457406" cy="29837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必要に応じて、図・写真を使用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C5C1833-3DE9-8350-E275-E0C43BB4F8EA}"/>
              </a:ext>
            </a:extLst>
          </p:cNvPr>
          <p:cNvSpPr/>
          <p:nvPr/>
        </p:nvSpPr>
        <p:spPr>
          <a:xfrm>
            <a:off x="3048349" y="2823131"/>
            <a:ext cx="5282214" cy="5112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i="1" dirty="0">
                <a:solidFill>
                  <a:srgbClr val="FF0000"/>
                </a:solidFill>
                <a:latin typeface="+mn-ea"/>
              </a:rPr>
              <a:t>・応募申請書様式１「７．事業概要」「</a:t>
            </a:r>
            <a:r>
              <a:rPr kumimoji="1" lang="en-US" altLang="ja-JP" sz="1000" i="1" dirty="0">
                <a:solidFill>
                  <a:srgbClr val="FF0000"/>
                </a:solidFill>
                <a:latin typeface="+mn-ea"/>
              </a:rPr>
              <a:t>10 </a:t>
            </a:r>
            <a:r>
              <a:rPr kumimoji="1" lang="ja-JP" altLang="en-US" sz="1000" i="1" dirty="0">
                <a:solidFill>
                  <a:srgbClr val="FF0000"/>
                </a:solidFill>
                <a:latin typeface="+mn-ea"/>
              </a:rPr>
              <a:t>．事業計画」を基に、事業概要を簡潔に記載。事業が複数ある場合や、複数年度にわたる場合は、枠囲みを用いると分かりやすい。</a:t>
            </a:r>
            <a:endParaRPr kumimoji="1" lang="en-US" altLang="ja-JP" sz="1000" i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3ACF3A4-D2F8-FEDF-BEB9-5E4DA0B5F132}"/>
              </a:ext>
            </a:extLst>
          </p:cNvPr>
          <p:cNvSpPr/>
          <p:nvPr/>
        </p:nvSpPr>
        <p:spPr>
          <a:xfrm>
            <a:off x="3006046" y="5504780"/>
            <a:ext cx="6806547" cy="7273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i="1" dirty="0">
                <a:solidFill>
                  <a:srgbClr val="FF0000"/>
                </a:solidFill>
                <a:latin typeface="+mn-ea"/>
              </a:rPr>
              <a:t>・応募申請書様式１「</a:t>
            </a:r>
            <a:r>
              <a:rPr kumimoji="1" lang="en-US" altLang="ja-JP" sz="1000" i="1" dirty="0">
                <a:solidFill>
                  <a:srgbClr val="FF0000"/>
                </a:solidFill>
                <a:latin typeface="+mn-ea"/>
              </a:rPr>
              <a:t>13</a:t>
            </a:r>
            <a:r>
              <a:rPr kumimoji="1" lang="ja-JP" altLang="en-US" sz="1000" i="1" dirty="0">
                <a:solidFill>
                  <a:srgbClr val="FF0000"/>
                </a:solidFill>
                <a:latin typeface="+mn-ea"/>
              </a:rPr>
              <a:t>．事業の実施により期待される生物多様性保全等の効果の目標」、「</a:t>
            </a:r>
            <a:r>
              <a:rPr kumimoji="1" lang="en-US" altLang="ja-JP" sz="1000" i="1" dirty="0">
                <a:solidFill>
                  <a:srgbClr val="FF0000"/>
                </a:solidFill>
                <a:latin typeface="+mn-ea"/>
              </a:rPr>
              <a:t>14</a:t>
            </a:r>
            <a:r>
              <a:rPr kumimoji="1" lang="ja-JP" altLang="en-US" sz="1000" i="1" dirty="0">
                <a:solidFill>
                  <a:srgbClr val="FF0000"/>
                </a:solidFill>
                <a:latin typeface="+mn-ea"/>
              </a:rPr>
              <a:t>．事業終了後の活動継続の見通し」、「</a:t>
            </a:r>
            <a:r>
              <a:rPr kumimoji="1" lang="en-US" altLang="ja-JP" sz="1000" i="1" dirty="0">
                <a:solidFill>
                  <a:srgbClr val="FF0000"/>
                </a:solidFill>
                <a:latin typeface="+mn-ea"/>
              </a:rPr>
              <a:t>15</a:t>
            </a:r>
            <a:r>
              <a:rPr kumimoji="1" lang="ja-JP" altLang="en-US" sz="1000" i="1" dirty="0">
                <a:solidFill>
                  <a:srgbClr val="FF0000"/>
                </a:solidFill>
                <a:latin typeface="+mn-ea"/>
              </a:rPr>
              <a:t>．事業により期待される生物多様性の保全への貢献」、「</a:t>
            </a:r>
            <a:r>
              <a:rPr kumimoji="1" lang="en-US" altLang="ja-JP" sz="1000" i="1" dirty="0">
                <a:solidFill>
                  <a:srgbClr val="FF0000"/>
                </a:solidFill>
                <a:latin typeface="+mn-ea"/>
              </a:rPr>
              <a:t>16</a:t>
            </a:r>
            <a:r>
              <a:rPr kumimoji="1" lang="ja-JP" altLang="en-US" sz="1000" i="1" dirty="0">
                <a:solidFill>
                  <a:srgbClr val="FF0000"/>
                </a:solidFill>
                <a:latin typeface="+mn-ea"/>
              </a:rPr>
              <a:t>．地域の社会・経済的課題の解決への貢献」、「</a:t>
            </a:r>
            <a:r>
              <a:rPr kumimoji="1" lang="en-US" altLang="ja-JP" sz="1000" i="1" dirty="0">
                <a:solidFill>
                  <a:srgbClr val="FF0000"/>
                </a:solidFill>
                <a:latin typeface="+mn-ea"/>
              </a:rPr>
              <a:t>17</a:t>
            </a:r>
            <a:r>
              <a:rPr kumimoji="1" lang="ja-JP" altLang="en-US" sz="1000" i="1" dirty="0">
                <a:solidFill>
                  <a:srgbClr val="FF0000"/>
                </a:solidFill>
                <a:latin typeface="+mn-ea"/>
              </a:rPr>
              <a:t>．活動の広範性、継続性及び発展性」を基に、事業の成果目標、活動継続の見通し、事業終了後の展開等を簡潔に記載（</a:t>
            </a:r>
            <a:r>
              <a:rPr kumimoji="1" lang="en-US" altLang="ja-JP" sz="1000" i="1" dirty="0">
                <a:solidFill>
                  <a:srgbClr val="FF0000"/>
                </a:solidFill>
                <a:latin typeface="+mn-ea"/>
              </a:rPr>
              <a:t>250</a:t>
            </a:r>
            <a:r>
              <a:rPr kumimoji="1" lang="ja-JP" altLang="en-US" sz="1000" i="1" dirty="0">
                <a:solidFill>
                  <a:srgbClr val="FF0000"/>
                </a:solidFill>
                <a:latin typeface="+mn-ea"/>
              </a:rPr>
              <a:t>文字以内）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896E30A-1481-1969-6BAA-B33C4F53D139}"/>
              </a:ext>
            </a:extLst>
          </p:cNvPr>
          <p:cNvSpPr/>
          <p:nvPr/>
        </p:nvSpPr>
        <p:spPr>
          <a:xfrm>
            <a:off x="7136762" y="6135804"/>
            <a:ext cx="2595688" cy="44689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要望額は全年度合わせた額を記載、（　）内に今年度の要望額を記載</a:t>
            </a:r>
          </a:p>
        </p:txBody>
      </p:sp>
    </p:spTree>
    <p:extLst>
      <p:ext uri="{BB962C8B-B14F-4D97-AF65-F5344CB8AC3E}">
        <p14:creationId xmlns:p14="http://schemas.microsoft.com/office/powerpoint/2010/main" val="4236405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C9E18EE9D52D24A8863344834DF843A" ma:contentTypeVersion="16" ma:contentTypeDescription="新しいドキュメントを作成します。" ma:contentTypeScope="" ma:versionID="bdd8ff8c96d30bd3410473c6399e6d55">
  <xsd:schema xmlns:xsd="http://www.w3.org/2001/XMLSchema" xmlns:xs="http://www.w3.org/2001/XMLSchema" xmlns:p="http://schemas.microsoft.com/office/2006/metadata/properties" xmlns:ns2="aef90a14-7d92-4c09-a3df-2b5d6cb23ce2" xmlns:ns3="4f44c849-7ff3-41fc-9d53-f3d3c951dcee" targetNamespace="http://schemas.microsoft.com/office/2006/metadata/properties" ma:root="true" ma:fieldsID="a4aa0dd87198e1b42ce2a6dc7c711832" ns2:_="" ns3:_="">
    <xsd:import namespace="aef90a14-7d92-4c09-a3df-2b5d6cb23ce2"/>
    <xsd:import namespace="4f44c849-7ff3-41fc-9d53-f3d3c951dc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f90a14-7d92-4c09-a3df-2b5d6cb23c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559917b4-1401-4b1b-babe-c0da1962a4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44c849-7ff3-41fc-9d53-f3d3c951dce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2f2d476-5bcb-41ed-95c0-d0296248118c}" ma:internalName="TaxCatchAll" ma:showField="CatchAllData" ma:web="4f44c849-7ff3-41fc-9d53-f3d3c951dc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ef90a14-7d92-4c09-a3df-2b5d6cb23ce2">
      <Terms xmlns="http://schemas.microsoft.com/office/infopath/2007/PartnerControls"/>
    </lcf76f155ced4ddcb4097134ff3c332f>
    <TaxCatchAll xmlns="4f44c849-7ff3-41fc-9d53-f3d3c951dce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04406F-BA52-4D3C-B5BF-8D14DFEE2757}"/>
</file>

<file path=customXml/itemProps2.xml><?xml version="1.0" encoding="utf-8"?>
<ds:datastoreItem xmlns:ds="http://schemas.openxmlformats.org/officeDocument/2006/customXml" ds:itemID="{1179A0B0-3EAA-4E52-8793-CC95674AB58B}">
  <ds:schemaRefs>
    <ds:schemaRef ds:uri="http://purl.org/dc/dcmitype/"/>
    <ds:schemaRef ds:uri="http://schemas.openxmlformats.org/package/2006/metadata/core-properties"/>
    <ds:schemaRef ds:uri="http://purl.org/dc/terms/"/>
    <ds:schemaRef ds:uri="8dc4876a-02e9-445e-ac49-f1adb2e03a51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1496654a-4f54-494c-bfbd-305cdc3e2e54"/>
    <ds:schemaRef ds:uri="http://schemas.microsoft.com/office/2006/documentManagement/typ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1F30E65-F4EE-43BC-9C4A-42B401AD65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390</Words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2025-05-13T01:58:38Z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0x0101009C9E18EE9D52D24A8863344834DF843A</vt:lpwstr>
  </property>
  <property fmtid="{D5CDD505-2E9C-101B-9397-08002B2CF9AE}" pid="3" name="MediaServiceImageTags">
    <vt:lpwstr/>
  </property>
</Properties>
</file>